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05"/>
  </p:notesMasterIdLst>
  <p:sldIdLst>
    <p:sldId id="943" r:id="rId2"/>
    <p:sldId id="465" r:id="rId3"/>
    <p:sldId id="961" r:id="rId4"/>
    <p:sldId id="922" r:id="rId5"/>
    <p:sldId id="923" r:id="rId6"/>
    <p:sldId id="962" r:id="rId7"/>
    <p:sldId id="963" r:id="rId8"/>
    <p:sldId id="924" r:id="rId9"/>
    <p:sldId id="925" r:id="rId10"/>
    <p:sldId id="524" r:id="rId11"/>
    <p:sldId id="944" r:id="rId12"/>
    <p:sldId id="964" r:id="rId13"/>
    <p:sldId id="927" r:id="rId14"/>
    <p:sldId id="928" r:id="rId15"/>
    <p:sldId id="965" r:id="rId16"/>
    <p:sldId id="930" r:id="rId17"/>
    <p:sldId id="931" r:id="rId18"/>
    <p:sldId id="929" r:id="rId19"/>
    <p:sldId id="946" r:id="rId20"/>
    <p:sldId id="947" r:id="rId21"/>
    <p:sldId id="966" r:id="rId22"/>
    <p:sldId id="302" r:id="rId23"/>
    <p:sldId id="303" r:id="rId24"/>
    <p:sldId id="932" r:id="rId25"/>
    <p:sldId id="926" r:id="rId26"/>
    <p:sldId id="968" r:id="rId27"/>
    <p:sldId id="935" r:id="rId28"/>
    <p:sldId id="967" r:id="rId29"/>
    <p:sldId id="969" r:id="rId30"/>
    <p:sldId id="970" r:id="rId31"/>
    <p:sldId id="971" r:id="rId32"/>
    <p:sldId id="972" r:id="rId33"/>
    <p:sldId id="973" r:id="rId34"/>
    <p:sldId id="974" r:id="rId35"/>
    <p:sldId id="975" r:id="rId36"/>
    <p:sldId id="976" r:id="rId37"/>
    <p:sldId id="308" r:id="rId38"/>
    <p:sldId id="977" r:id="rId39"/>
    <p:sldId id="278" r:id="rId40"/>
    <p:sldId id="294" r:id="rId41"/>
    <p:sldId id="344" r:id="rId42"/>
    <p:sldId id="279" r:id="rId43"/>
    <p:sldId id="281" r:id="rId44"/>
    <p:sldId id="949" r:id="rId45"/>
    <p:sldId id="360" r:id="rId46"/>
    <p:sldId id="547" r:id="rId47"/>
    <p:sldId id="951" r:id="rId48"/>
    <p:sldId id="979" r:id="rId49"/>
    <p:sldId id="980" r:id="rId50"/>
    <p:sldId id="981" r:id="rId51"/>
    <p:sldId id="258" r:id="rId52"/>
    <p:sldId id="259" r:id="rId53"/>
    <p:sldId id="260" r:id="rId54"/>
    <p:sldId id="261" r:id="rId55"/>
    <p:sldId id="262" r:id="rId56"/>
    <p:sldId id="264" r:id="rId57"/>
    <p:sldId id="265" r:id="rId58"/>
    <p:sldId id="266" r:id="rId59"/>
    <p:sldId id="267" r:id="rId60"/>
    <p:sldId id="268" r:id="rId61"/>
    <p:sldId id="269" r:id="rId62"/>
    <p:sldId id="270" r:id="rId63"/>
    <p:sldId id="272" r:id="rId64"/>
    <p:sldId id="273" r:id="rId65"/>
    <p:sldId id="274" r:id="rId66"/>
    <p:sldId id="275" r:id="rId67"/>
    <p:sldId id="276" r:id="rId68"/>
    <p:sldId id="277" r:id="rId69"/>
    <p:sldId id="345" r:id="rId70"/>
    <p:sldId id="982" r:id="rId71"/>
    <p:sldId id="347" r:id="rId72"/>
    <p:sldId id="348" r:id="rId73"/>
    <p:sldId id="349" r:id="rId74"/>
    <p:sldId id="350" r:id="rId75"/>
    <p:sldId id="351" r:id="rId76"/>
    <p:sldId id="352" r:id="rId77"/>
    <p:sldId id="353" r:id="rId78"/>
    <p:sldId id="366" r:id="rId79"/>
    <p:sldId id="955" r:id="rId80"/>
    <p:sldId id="461" r:id="rId81"/>
    <p:sldId id="462" r:id="rId82"/>
    <p:sldId id="314" r:id="rId83"/>
    <p:sldId id="315" r:id="rId84"/>
    <p:sldId id="354" r:id="rId85"/>
    <p:sldId id="467" r:id="rId86"/>
    <p:sldId id="463" r:id="rId87"/>
    <p:sldId id="464" r:id="rId88"/>
    <p:sldId id="476" r:id="rId89"/>
    <p:sldId id="523" r:id="rId90"/>
    <p:sldId id="318" r:id="rId91"/>
    <p:sldId id="956" r:id="rId92"/>
    <p:sldId id="333" r:id="rId93"/>
    <p:sldId id="334" r:id="rId94"/>
    <p:sldId id="332" r:id="rId95"/>
    <p:sldId id="329" r:id="rId96"/>
    <p:sldId id="335" r:id="rId97"/>
    <p:sldId id="336" r:id="rId98"/>
    <p:sldId id="958" r:id="rId99"/>
    <p:sldId id="959" r:id="rId100"/>
    <p:sldId id="920" r:id="rId101"/>
    <p:sldId id="983" r:id="rId102"/>
    <p:sldId id="960" r:id="rId103"/>
    <p:sldId id="338"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56" d="100"/>
          <a:sy n="56" d="100"/>
        </p:scale>
        <p:origin x="129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Teh" userId="c416d4b056fb18ac" providerId="LiveId" clId="{B8A1D841-8BA3-421D-A652-4443F5DB2959}"/>
    <pc:docChg chg="delSld modSld">
      <pc:chgData name="Abby Teh" userId="c416d4b056fb18ac" providerId="LiveId" clId="{B8A1D841-8BA3-421D-A652-4443F5DB2959}" dt="2025-07-09T03:47:13.095" v="3" actId="2696"/>
      <pc:docMkLst>
        <pc:docMk/>
      </pc:docMkLst>
      <pc:sldChg chg="modSp del mod">
        <pc:chgData name="Abby Teh" userId="c416d4b056fb18ac" providerId="LiveId" clId="{B8A1D841-8BA3-421D-A652-4443F5DB2959}" dt="2025-07-09T03:47:13.095" v="3" actId="2696"/>
        <pc:sldMkLst>
          <pc:docMk/>
          <pc:sldMk cId="3167527074" sldId="256"/>
        </pc:sldMkLst>
        <pc:spChg chg="mod">
          <ac:chgData name="Abby Teh" userId="c416d4b056fb18ac" providerId="LiveId" clId="{B8A1D841-8BA3-421D-A652-4443F5DB2959}" dt="2025-07-09T03:46:52.443" v="0" actId="21"/>
          <ac:spMkLst>
            <pc:docMk/>
            <pc:sldMk cId="3167527074" sldId="256"/>
            <ac:spMk id="3" creationId="{7BE709CD-5548-0A69-269E-5C604DA1FCF1}"/>
          </ac:spMkLst>
        </pc:spChg>
      </pc:sldChg>
      <pc:sldChg chg="addSp modSp mod">
        <pc:chgData name="Abby Teh" userId="c416d4b056fb18ac" providerId="LiveId" clId="{B8A1D841-8BA3-421D-A652-4443F5DB2959}" dt="2025-07-09T03:47:07.367" v="2" actId="1076"/>
        <pc:sldMkLst>
          <pc:docMk/>
          <pc:sldMk cId="1126400615" sldId="943"/>
        </pc:sldMkLst>
        <pc:spChg chg="add mod">
          <ac:chgData name="Abby Teh" userId="c416d4b056fb18ac" providerId="LiveId" clId="{B8A1D841-8BA3-421D-A652-4443F5DB2959}" dt="2025-07-09T03:47:07.367" v="2" actId="1076"/>
          <ac:spMkLst>
            <pc:docMk/>
            <pc:sldMk cId="1126400615" sldId="943"/>
            <ac:spMk id="4" creationId="{D6B4E1D9-0C1A-CC06-0B98-B6AB6CC4FDE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5358DE-2BCB-4270-B001-1C4F6F87F8E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0EB84DB-0CF4-4BAB-BCB8-C71D31C6B543}">
      <dgm:prSet/>
      <dgm:spPr/>
      <dgm:t>
        <a:bodyPr/>
        <a:lstStyle/>
        <a:p>
          <a:r>
            <a:rPr lang="en-US" dirty="0"/>
            <a:t>The written program must describe how your compliance system works. </a:t>
          </a:r>
        </a:p>
      </dgm:t>
    </dgm:pt>
    <dgm:pt modelId="{6FBCA305-341C-4DE2-8403-644D6F16F93E}" type="parTrans" cxnId="{F677DE27-F546-4C3C-B6D7-E4DA641D0BB7}">
      <dgm:prSet/>
      <dgm:spPr/>
      <dgm:t>
        <a:bodyPr/>
        <a:lstStyle/>
        <a:p>
          <a:endParaRPr lang="en-US"/>
        </a:p>
      </dgm:t>
    </dgm:pt>
    <dgm:pt modelId="{8567DC04-0320-4F83-A443-3CA15DC873A7}" type="sibTrans" cxnId="{F677DE27-F546-4C3C-B6D7-E4DA641D0BB7}">
      <dgm:prSet/>
      <dgm:spPr/>
      <dgm:t>
        <a:bodyPr/>
        <a:lstStyle/>
        <a:p>
          <a:endParaRPr lang="en-US"/>
        </a:p>
      </dgm:t>
    </dgm:pt>
    <dgm:pt modelId="{00FE9218-9EAA-466E-A32F-46AAA029ACBC}">
      <dgm:prSet/>
      <dgm:spPr/>
      <dgm:t>
        <a:bodyPr/>
        <a:lstStyle/>
        <a:p>
          <a:r>
            <a:rPr lang="en-US" dirty="0"/>
            <a:t>It must include information about access to safety data sheet, labeling, personal protective equipment and provisions for the training of employees.</a:t>
          </a:r>
        </a:p>
      </dgm:t>
    </dgm:pt>
    <dgm:pt modelId="{7B215D1A-B35C-4194-B25B-112FE183917F}" type="parTrans" cxnId="{22096C51-C748-495D-86AE-2E4DB6E67A11}">
      <dgm:prSet/>
      <dgm:spPr/>
      <dgm:t>
        <a:bodyPr/>
        <a:lstStyle/>
        <a:p>
          <a:endParaRPr lang="en-US"/>
        </a:p>
      </dgm:t>
    </dgm:pt>
    <dgm:pt modelId="{FA086A54-47A3-42B7-AE9B-16576A85AFA6}" type="sibTrans" cxnId="{22096C51-C748-495D-86AE-2E4DB6E67A11}">
      <dgm:prSet/>
      <dgm:spPr/>
      <dgm:t>
        <a:bodyPr/>
        <a:lstStyle/>
        <a:p>
          <a:endParaRPr lang="en-US"/>
        </a:p>
      </dgm:t>
    </dgm:pt>
    <dgm:pt modelId="{BBA7658F-FDDA-44E3-92E3-36689BF60F4B}" type="pres">
      <dgm:prSet presAssocID="{575358DE-2BCB-4270-B001-1C4F6F87F8EF}" presName="vert0" presStyleCnt="0">
        <dgm:presLayoutVars>
          <dgm:dir/>
          <dgm:animOne val="branch"/>
          <dgm:animLvl val="lvl"/>
        </dgm:presLayoutVars>
      </dgm:prSet>
      <dgm:spPr/>
    </dgm:pt>
    <dgm:pt modelId="{0B1122AF-3327-43BF-A8BA-1E3E5BD96A76}" type="pres">
      <dgm:prSet presAssocID="{E0EB84DB-0CF4-4BAB-BCB8-C71D31C6B543}" presName="thickLine" presStyleLbl="alignNode1" presStyleIdx="0" presStyleCnt="2"/>
      <dgm:spPr/>
    </dgm:pt>
    <dgm:pt modelId="{4C203581-5E63-425B-A16B-0EB6D15E657E}" type="pres">
      <dgm:prSet presAssocID="{E0EB84DB-0CF4-4BAB-BCB8-C71D31C6B543}" presName="horz1" presStyleCnt="0"/>
      <dgm:spPr/>
    </dgm:pt>
    <dgm:pt modelId="{D0E1E77E-14C0-47ED-A084-247AD6FB3C3E}" type="pres">
      <dgm:prSet presAssocID="{E0EB84DB-0CF4-4BAB-BCB8-C71D31C6B543}" presName="tx1" presStyleLbl="revTx" presStyleIdx="0" presStyleCnt="2"/>
      <dgm:spPr/>
    </dgm:pt>
    <dgm:pt modelId="{0F2EB8D2-0BF2-43F7-9D37-82D5D3ADFA85}" type="pres">
      <dgm:prSet presAssocID="{E0EB84DB-0CF4-4BAB-BCB8-C71D31C6B543}" presName="vert1" presStyleCnt="0"/>
      <dgm:spPr/>
    </dgm:pt>
    <dgm:pt modelId="{683BD791-723C-49FC-8507-97DCD5A0E2F6}" type="pres">
      <dgm:prSet presAssocID="{00FE9218-9EAA-466E-A32F-46AAA029ACBC}" presName="thickLine" presStyleLbl="alignNode1" presStyleIdx="1" presStyleCnt="2"/>
      <dgm:spPr/>
    </dgm:pt>
    <dgm:pt modelId="{3EEF2FAD-3883-491C-94A9-3D56F7411196}" type="pres">
      <dgm:prSet presAssocID="{00FE9218-9EAA-466E-A32F-46AAA029ACBC}" presName="horz1" presStyleCnt="0"/>
      <dgm:spPr/>
    </dgm:pt>
    <dgm:pt modelId="{BA5A6752-470E-42DC-9A28-A243E77CD1C0}" type="pres">
      <dgm:prSet presAssocID="{00FE9218-9EAA-466E-A32F-46AAA029ACBC}" presName="tx1" presStyleLbl="revTx" presStyleIdx="1" presStyleCnt="2"/>
      <dgm:spPr/>
    </dgm:pt>
    <dgm:pt modelId="{2E83876F-C190-40AE-A09B-87B7D7CC139A}" type="pres">
      <dgm:prSet presAssocID="{00FE9218-9EAA-466E-A32F-46AAA029ACBC}" presName="vert1" presStyleCnt="0"/>
      <dgm:spPr/>
    </dgm:pt>
  </dgm:ptLst>
  <dgm:cxnLst>
    <dgm:cxn modelId="{F677DE27-F546-4C3C-B6D7-E4DA641D0BB7}" srcId="{575358DE-2BCB-4270-B001-1C4F6F87F8EF}" destId="{E0EB84DB-0CF4-4BAB-BCB8-C71D31C6B543}" srcOrd="0" destOrd="0" parTransId="{6FBCA305-341C-4DE2-8403-644D6F16F93E}" sibTransId="{8567DC04-0320-4F83-A443-3CA15DC873A7}"/>
    <dgm:cxn modelId="{1306B060-31E3-456B-9342-70E52CC46BA1}" type="presOf" srcId="{00FE9218-9EAA-466E-A32F-46AAA029ACBC}" destId="{BA5A6752-470E-42DC-9A28-A243E77CD1C0}" srcOrd="0" destOrd="0" presId="urn:microsoft.com/office/officeart/2008/layout/LinedList"/>
    <dgm:cxn modelId="{22096C51-C748-495D-86AE-2E4DB6E67A11}" srcId="{575358DE-2BCB-4270-B001-1C4F6F87F8EF}" destId="{00FE9218-9EAA-466E-A32F-46AAA029ACBC}" srcOrd="1" destOrd="0" parTransId="{7B215D1A-B35C-4194-B25B-112FE183917F}" sibTransId="{FA086A54-47A3-42B7-AE9B-16576A85AFA6}"/>
    <dgm:cxn modelId="{0ABF978C-457A-4085-9A68-70612B2933D8}" type="presOf" srcId="{575358DE-2BCB-4270-B001-1C4F6F87F8EF}" destId="{BBA7658F-FDDA-44E3-92E3-36689BF60F4B}" srcOrd="0" destOrd="0" presId="urn:microsoft.com/office/officeart/2008/layout/LinedList"/>
    <dgm:cxn modelId="{A9B2D39E-CCA8-4716-BD8B-B8BC2F75E27E}" type="presOf" srcId="{E0EB84DB-0CF4-4BAB-BCB8-C71D31C6B543}" destId="{D0E1E77E-14C0-47ED-A084-247AD6FB3C3E}" srcOrd="0" destOrd="0" presId="urn:microsoft.com/office/officeart/2008/layout/LinedList"/>
    <dgm:cxn modelId="{4550E2AA-CDE4-4AC4-ABFC-7008DAF05128}" type="presParOf" srcId="{BBA7658F-FDDA-44E3-92E3-36689BF60F4B}" destId="{0B1122AF-3327-43BF-A8BA-1E3E5BD96A76}" srcOrd="0" destOrd="0" presId="urn:microsoft.com/office/officeart/2008/layout/LinedList"/>
    <dgm:cxn modelId="{F30EF1D6-42A6-4339-A3BB-B90A24ABC4BB}" type="presParOf" srcId="{BBA7658F-FDDA-44E3-92E3-36689BF60F4B}" destId="{4C203581-5E63-425B-A16B-0EB6D15E657E}" srcOrd="1" destOrd="0" presId="urn:microsoft.com/office/officeart/2008/layout/LinedList"/>
    <dgm:cxn modelId="{ADA23F72-005B-4B3F-88CF-A97C8F2003F3}" type="presParOf" srcId="{4C203581-5E63-425B-A16B-0EB6D15E657E}" destId="{D0E1E77E-14C0-47ED-A084-247AD6FB3C3E}" srcOrd="0" destOrd="0" presId="urn:microsoft.com/office/officeart/2008/layout/LinedList"/>
    <dgm:cxn modelId="{82B705E7-B03D-47DA-B416-AE630032D980}" type="presParOf" srcId="{4C203581-5E63-425B-A16B-0EB6D15E657E}" destId="{0F2EB8D2-0BF2-43F7-9D37-82D5D3ADFA85}" srcOrd="1" destOrd="0" presId="urn:microsoft.com/office/officeart/2008/layout/LinedList"/>
    <dgm:cxn modelId="{D9C945C6-DBCC-497D-96EF-C2016AFD8764}" type="presParOf" srcId="{BBA7658F-FDDA-44E3-92E3-36689BF60F4B}" destId="{683BD791-723C-49FC-8507-97DCD5A0E2F6}" srcOrd="2" destOrd="0" presId="urn:microsoft.com/office/officeart/2008/layout/LinedList"/>
    <dgm:cxn modelId="{1914CEC7-44C8-43C1-A110-4D5475BC2D65}" type="presParOf" srcId="{BBA7658F-FDDA-44E3-92E3-36689BF60F4B}" destId="{3EEF2FAD-3883-491C-94A9-3D56F7411196}" srcOrd="3" destOrd="0" presId="urn:microsoft.com/office/officeart/2008/layout/LinedList"/>
    <dgm:cxn modelId="{71E38A35-AF92-47E3-8141-0C84B2C512D9}" type="presParOf" srcId="{3EEF2FAD-3883-491C-94A9-3D56F7411196}" destId="{BA5A6752-470E-42DC-9A28-A243E77CD1C0}" srcOrd="0" destOrd="0" presId="urn:microsoft.com/office/officeart/2008/layout/LinedList"/>
    <dgm:cxn modelId="{3DC38E6F-C8C6-41FC-A74F-485C98557A1C}" type="presParOf" srcId="{3EEF2FAD-3883-491C-94A9-3D56F7411196}" destId="{2E83876F-C190-40AE-A09B-87B7D7CC139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8B3737-CEA8-4B22-99EA-73AD292750C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A019DBC-BD1D-4122-B465-57D8AE75291E}">
      <dgm:prSet/>
      <dgm:spPr/>
      <dgm:t>
        <a:bodyPr/>
        <a:lstStyle/>
        <a:p>
          <a:r>
            <a:rPr lang="en-US"/>
            <a:t>Required list of all hazardous chemicals/materials in the office</a:t>
          </a:r>
        </a:p>
      </dgm:t>
    </dgm:pt>
    <dgm:pt modelId="{7C3C0A64-2564-4C7E-A87F-E5AF75EED662}" type="parTrans" cxnId="{C8801CCF-F42E-4702-9E8C-A235841CF7FE}">
      <dgm:prSet/>
      <dgm:spPr/>
      <dgm:t>
        <a:bodyPr/>
        <a:lstStyle/>
        <a:p>
          <a:endParaRPr lang="en-US"/>
        </a:p>
      </dgm:t>
    </dgm:pt>
    <dgm:pt modelId="{1862FBE5-A4B6-48E7-BE03-133D04E58334}" type="sibTrans" cxnId="{C8801CCF-F42E-4702-9E8C-A235841CF7FE}">
      <dgm:prSet/>
      <dgm:spPr/>
      <dgm:t>
        <a:bodyPr/>
        <a:lstStyle/>
        <a:p>
          <a:endParaRPr lang="en-US"/>
        </a:p>
      </dgm:t>
    </dgm:pt>
    <dgm:pt modelId="{25695FB4-D02C-49E3-BA6C-B34142AC8459}">
      <dgm:prSet/>
      <dgm:spPr/>
      <dgm:t>
        <a:bodyPr/>
        <a:lstStyle/>
        <a:p>
          <a:r>
            <a:rPr lang="en-US"/>
            <a:t>Update new chemicals/products are received</a:t>
          </a:r>
        </a:p>
      </dgm:t>
    </dgm:pt>
    <dgm:pt modelId="{914CF6F0-BE86-442D-AA6B-C73195C063C3}" type="parTrans" cxnId="{87D53A5E-C2FB-40D4-8DA6-EE19CE835B5D}">
      <dgm:prSet/>
      <dgm:spPr/>
      <dgm:t>
        <a:bodyPr/>
        <a:lstStyle/>
        <a:p>
          <a:endParaRPr lang="en-US"/>
        </a:p>
      </dgm:t>
    </dgm:pt>
    <dgm:pt modelId="{2A8ED978-894D-489C-91E1-1011927C997D}" type="sibTrans" cxnId="{87D53A5E-C2FB-40D4-8DA6-EE19CE835B5D}">
      <dgm:prSet/>
      <dgm:spPr/>
      <dgm:t>
        <a:bodyPr/>
        <a:lstStyle/>
        <a:p>
          <a:endParaRPr lang="en-US"/>
        </a:p>
      </dgm:t>
    </dgm:pt>
    <dgm:pt modelId="{A48DB7E5-06CE-4E30-A27E-3C3D697E354E}">
      <dgm:prSet/>
      <dgm:spPr/>
      <dgm:t>
        <a:bodyPr/>
        <a:lstStyle/>
        <a:p>
          <a:r>
            <a:rPr lang="en-US"/>
            <a:t>Placed within the compliance manual and posted in a prominent area in the office</a:t>
          </a:r>
        </a:p>
      </dgm:t>
    </dgm:pt>
    <dgm:pt modelId="{C72DA86F-3EB7-42CD-94BE-0EB07466F5BE}" type="parTrans" cxnId="{69C454B4-3EFA-4859-B64A-EAD62C5D904A}">
      <dgm:prSet/>
      <dgm:spPr/>
      <dgm:t>
        <a:bodyPr/>
        <a:lstStyle/>
        <a:p>
          <a:endParaRPr lang="en-US"/>
        </a:p>
      </dgm:t>
    </dgm:pt>
    <dgm:pt modelId="{EFCA5A99-3493-4867-B851-49F1857D05CD}" type="sibTrans" cxnId="{69C454B4-3EFA-4859-B64A-EAD62C5D904A}">
      <dgm:prSet/>
      <dgm:spPr/>
      <dgm:t>
        <a:bodyPr/>
        <a:lstStyle/>
        <a:p>
          <a:endParaRPr lang="en-US"/>
        </a:p>
      </dgm:t>
    </dgm:pt>
    <dgm:pt modelId="{597248E8-7D9C-4FF7-908F-3671D0BAA8E3}" type="pres">
      <dgm:prSet presAssocID="{638B3737-CEA8-4B22-99EA-73AD292750C1}" presName="vert0" presStyleCnt="0">
        <dgm:presLayoutVars>
          <dgm:dir/>
          <dgm:animOne val="branch"/>
          <dgm:animLvl val="lvl"/>
        </dgm:presLayoutVars>
      </dgm:prSet>
      <dgm:spPr/>
    </dgm:pt>
    <dgm:pt modelId="{9D0CCA48-38E2-4959-B090-0F2A8CA0E150}" type="pres">
      <dgm:prSet presAssocID="{7A019DBC-BD1D-4122-B465-57D8AE75291E}" presName="thickLine" presStyleLbl="alignNode1" presStyleIdx="0" presStyleCnt="3"/>
      <dgm:spPr/>
    </dgm:pt>
    <dgm:pt modelId="{6B8AD17A-AEC7-4429-99F0-A789E2A22AB2}" type="pres">
      <dgm:prSet presAssocID="{7A019DBC-BD1D-4122-B465-57D8AE75291E}" presName="horz1" presStyleCnt="0"/>
      <dgm:spPr/>
    </dgm:pt>
    <dgm:pt modelId="{FD059645-B231-4CD2-9E7A-3014BC7BAB62}" type="pres">
      <dgm:prSet presAssocID="{7A019DBC-BD1D-4122-B465-57D8AE75291E}" presName="tx1" presStyleLbl="revTx" presStyleIdx="0" presStyleCnt="3"/>
      <dgm:spPr/>
    </dgm:pt>
    <dgm:pt modelId="{10F15A4C-1642-45D3-A437-61A983980813}" type="pres">
      <dgm:prSet presAssocID="{7A019DBC-BD1D-4122-B465-57D8AE75291E}" presName="vert1" presStyleCnt="0"/>
      <dgm:spPr/>
    </dgm:pt>
    <dgm:pt modelId="{6E8352D5-8B37-411E-8CA9-D599CFD576F3}" type="pres">
      <dgm:prSet presAssocID="{25695FB4-D02C-49E3-BA6C-B34142AC8459}" presName="thickLine" presStyleLbl="alignNode1" presStyleIdx="1" presStyleCnt="3"/>
      <dgm:spPr/>
    </dgm:pt>
    <dgm:pt modelId="{646DADD8-1024-4663-A430-7E9E50342E15}" type="pres">
      <dgm:prSet presAssocID="{25695FB4-D02C-49E3-BA6C-B34142AC8459}" presName="horz1" presStyleCnt="0"/>
      <dgm:spPr/>
    </dgm:pt>
    <dgm:pt modelId="{18A4EA48-BC8B-443A-9A8D-68CC912AF833}" type="pres">
      <dgm:prSet presAssocID="{25695FB4-D02C-49E3-BA6C-B34142AC8459}" presName="tx1" presStyleLbl="revTx" presStyleIdx="1" presStyleCnt="3"/>
      <dgm:spPr/>
    </dgm:pt>
    <dgm:pt modelId="{E9C2DCA7-11CA-4C7B-AE0A-BFBC42533AA1}" type="pres">
      <dgm:prSet presAssocID="{25695FB4-D02C-49E3-BA6C-B34142AC8459}" presName="vert1" presStyleCnt="0"/>
      <dgm:spPr/>
    </dgm:pt>
    <dgm:pt modelId="{9A113BDD-6E8A-4723-9E84-B67C10903104}" type="pres">
      <dgm:prSet presAssocID="{A48DB7E5-06CE-4E30-A27E-3C3D697E354E}" presName="thickLine" presStyleLbl="alignNode1" presStyleIdx="2" presStyleCnt="3"/>
      <dgm:spPr/>
    </dgm:pt>
    <dgm:pt modelId="{47C33329-3E22-4C9D-A409-469A7CBC3ED0}" type="pres">
      <dgm:prSet presAssocID="{A48DB7E5-06CE-4E30-A27E-3C3D697E354E}" presName="horz1" presStyleCnt="0"/>
      <dgm:spPr/>
    </dgm:pt>
    <dgm:pt modelId="{D6CCDD7C-E17D-4F44-BDA6-25BB107A7486}" type="pres">
      <dgm:prSet presAssocID="{A48DB7E5-06CE-4E30-A27E-3C3D697E354E}" presName="tx1" presStyleLbl="revTx" presStyleIdx="2" presStyleCnt="3"/>
      <dgm:spPr/>
    </dgm:pt>
    <dgm:pt modelId="{F2EC15AD-95D5-464F-B8F4-5474B3CFC2F7}" type="pres">
      <dgm:prSet presAssocID="{A48DB7E5-06CE-4E30-A27E-3C3D697E354E}" presName="vert1" presStyleCnt="0"/>
      <dgm:spPr/>
    </dgm:pt>
  </dgm:ptLst>
  <dgm:cxnLst>
    <dgm:cxn modelId="{A43D5721-983B-4F7C-8C2E-F855D2B89F53}" type="presOf" srcId="{A48DB7E5-06CE-4E30-A27E-3C3D697E354E}" destId="{D6CCDD7C-E17D-4F44-BDA6-25BB107A7486}" srcOrd="0" destOrd="0" presId="urn:microsoft.com/office/officeart/2008/layout/LinedList"/>
    <dgm:cxn modelId="{87D53A5E-C2FB-40D4-8DA6-EE19CE835B5D}" srcId="{638B3737-CEA8-4B22-99EA-73AD292750C1}" destId="{25695FB4-D02C-49E3-BA6C-B34142AC8459}" srcOrd="1" destOrd="0" parTransId="{914CF6F0-BE86-442D-AA6B-C73195C063C3}" sibTransId="{2A8ED978-894D-489C-91E1-1011927C997D}"/>
    <dgm:cxn modelId="{69C454B4-3EFA-4859-B64A-EAD62C5D904A}" srcId="{638B3737-CEA8-4B22-99EA-73AD292750C1}" destId="{A48DB7E5-06CE-4E30-A27E-3C3D697E354E}" srcOrd="2" destOrd="0" parTransId="{C72DA86F-3EB7-42CD-94BE-0EB07466F5BE}" sibTransId="{EFCA5A99-3493-4867-B851-49F1857D05CD}"/>
    <dgm:cxn modelId="{42458AC4-9192-412B-AB87-2985943B3C95}" type="presOf" srcId="{638B3737-CEA8-4B22-99EA-73AD292750C1}" destId="{597248E8-7D9C-4FF7-908F-3671D0BAA8E3}" srcOrd="0" destOrd="0" presId="urn:microsoft.com/office/officeart/2008/layout/LinedList"/>
    <dgm:cxn modelId="{C8801CCF-F42E-4702-9E8C-A235841CF7FE}" srcId="{638B3737-CEA8-4B22-99EA-73AD292750C1}" destId="{7A019DBC-BD1D-4122-B465-57D8AE75291E}" srcOrd="0" destOrd="0" parTransId="{7C3C0A64-2564-4C7E-A87F-E5AF75EED662}" sibTransId="{1862FBE5-A4B6-48E7-BE03-133D04E58334}"/>
    <dgm:cxn modelId="{3B1BF8E0-6EA8-45D6-B303-EEF5DBB50406}" type="presOf" srcId="{7A019DBC-BD1D-4122-B465-57D8AE75291E}" destId="{FD059645-B231-4CD2-9E7A-3014BC7BAB62}" srcOrd="0" destOrd="0" presId="urn:microsoft.com/office/officeart/2008/layout/LinedList"/>
    <dgm:cxn modelId="{A92B4FF8-7D49-4075-B68E-2CAFB6193920}" type="presOf" srcId="{25695FB4-D02C-49E3-BA6C-B34142AC8459}" destId="{18A4EA48-BC8B-443A-9A8D-68CC912AF833}" srcOrd="0" destOrd="0" presId="urn:microsoft.com/office/officeart/2008/layout/LinedList"/>
    <dgm:cxn modelId="{296BD424-A44C-4CC9-864C-537D99FAE682}" type="presParOf" srcId="{597248E8-7D9C-4FF7-908F-3671D0BAA8E3}" destId="{9D0CCA48-38E2-4959-B090-0F2A8CA0E150}" srcOrd="0" destOrd="0" presId="urn:microsoft.com/office/officeart/2008/layout/LinedList"/>
    <dgm:cxn modelId="{DD8E21CF-4E59-4F2B-82D0-7DD2154777A2}" type="presParOf" srcId="{597248E8-7D9C-4FF7-908F-3671D0BAA8E3}" destId="{6B8AD17A-AEC7-4429-99F0-A789E2A22AB2}" srcOrd="1" destOrd="0" presId="urn:microsoft.com/office/officeart/2008/layout/LinedList"/>
    <dgm:cxn modelId="{3DC06D30-3D51-4287-A80D-5E3A2D6231E4}" type="presParOf" srcId="{6B8AD17A-AEC7-4429-99F0-A789E2A22AB2}" destId="{FD059645-B231-4CD2-9E7A-3014BC7BAB62}" srcOrd="0" destOrd="0" presId="urn:microsoft.com/office/officeart/2008/layout/LinedList"/>
    <dgm:cxn modelId="{C2B8F9BA-FF35-43E5-AE9D-B08459954879}" type="presParOf" srcId="{6B8AD17A-AEC7-4429-99F0-A789E2A22AB2}" destId="{10F15A4C-1642-45D3-A437-61A983980813}" srcOrd="1" destOrd="0" presId="urn:microsoft.com/office/officeart/2008/layout/LinedList"/>
    <dgm:cxn modelId="{D032E1C2-2A39-42A4-A3CF-11A3B36D44DB}" type="presParOf" srcId="{597248E8-7D9C-4FF7-908F-3671D0BAA8E3}" destId="{6E8352D5-8B37-411E-8CA9-D599CFD576F3}" srcOrd="2" destOrd="0" presId="urn:microsoft.com/office/officeart/2008/layout/LinedList"/>
    <dgm:cxn modelId="{8D93F26E-9C47-41AD-80DF-33B78FA48B6A}" type="presParOf" srcId="{597248E8-7D9C-4FF7-908F-3671D0BAA8E3}" destId="{646DADD8-1024-4663-A430-7E9E50342E15}" srcOrd="3" destOrd="0" presId="urn:microsoft.com/office/officeart/2008/layout/LinedList"/>
    <dgm:cxn modelId="{BDC5D864-6751-4638-8E2C-C257DEA7915C}" type="presParOf" srcId="{646DADD8-1024-4663-A430-7E9E50342E15}" destId="{18A4EA48-BC8B-443A-9A8D-68CC912AF833}" srcOrd="0" destOrd="0" presId="urn:microsoft.com/office/officeart/2008/layout/LinedList"/>
    <dgm:cxn modelId="{6B25CA2F-D12A-4B8C-B905-CFB2558FCA06}" type="presParOf" srcId="{646DADD8-1024-4663-A430-7E9E50342E15}" destId="{E9C2DCA7-11CA-4C7B-AE0A-BFBC42533AA1}" srcOrd="1" destOrd="0" presId="urn:microsoft.com/office/officeart/2008/layout/LinedList"/>
    <dgm:cxn modelId="{4413DD95-D799-4786-B920-4D37299B77B2}" type="presParOf" srcId="{597248E8-7D9C-4FF7-908F-3671D0BAA8E3}" destId="{9A113BDD-6E8A-4723-9E84-B67C10903104}" srcOrd="4" destOrd="0" presId="urn:microsoft.com/office/officeart/2008/layout/LinedList"/>
    <dgm:cxn modelId="{46706878-6352-44C1-A49C-5321252108B9}" type="presParOf" srcId="{597248E8-7D9C-4FF7-908F-3671D0BAA8E3}" destId="{47C33329-3E22-4C9D-A409-469A7CBC3ED0}" srcOrd="5" destOrd="0" presId="urn:microsoft.com/office/officeart/2008/layout/LinedList"/>
    <dgm:cxn modelId="{0F499165-FB62-4D38-BFEA-3C6429FC6384}" type="presParOf" srcId="{47C33329-3E22-4C9D-A409-469A7CBC3ED0}" destId="{D6CCDD7C-E17D-4F44-BDA6-25BB107A7486}" srcOrd="0" destOrd="0" presId="urn:microsoft.com/office/officeart/2008/layout/LinedList"/>
    <dgm:cxn modelId="{A148BB03-FE58-4477-B6E4-F6385979EB67}" type="presParOf" srcId="{47C33329-3E22-4C9D-A409-469A7CBC3ED0}" destId="{F2EC15AD-95D5-464F-B8F4-5474B3CFC2F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23C9D4-1E71-4031-B721-3D57852D0B5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785E2C0-4AEB-4554-89D4-EB0232218976}">
      <dgm:prSet/>
      <dgm:spPr/>
      <dgm:t>
        <a:bodyPr/>
        <a:lstStyle/>
        <a:p>
          <a:r>
            <a:rPr lang="en-US"/>
            <a:t>Fatigue</a:t>
          </a:r>
        </a:p>
      </dgm:t>
    </dgm:pt>
    <dgm:pt modelId="{4A6F6F93-BA44-428C-BA1B-4887C4D368C3}" type="parTrans" cxnId="{4A38193E-4D8C-41B5-8F5F-B75465CF295B}">
      <dgm:prSet/>
      <dgm:spPr/>
      <dgm:t>
        <a:bodyPr/>
        <a:lstStyle/>
        <a:p>
          <a:endParaRPr lang="en-US"/>
        </a:p>
      </dgm:t>
    </dgm:pt>
    <dgm:pt modelId="{DEB48E3D-3C1D-4A01-AD5A-A6EF29B77C67}" type="sibTrans" cxnId="{4A38193E-4D8C-41B5-8F5F-B75465CF295B}">
      <dgm:prSet/>
      <dgm:spPr/>
      <dgm:t>
        <a:bodyPr/>
        <a:lstStyle/>
        <a:p>
          <a:endParaRPr lang="en-US"/>
        </a:p>
      </dgm:t>
    </dgm:pt>
    <dgm:pt modelId="{77DAC96C-9E9D-47EE-B8F2-D5A92D88832A}">
      <dgm:prSet/>
      <dgm:spPr/>
      <dgm:t>
        <a:bodyPr/>
        <a:lstStyle/>
        <a:p>
          <a:r>
            <a:rPr lang="en-US"/>
            <a:t>Fever</a:t>
          </a:r>
        </a:p>
      </dgm:t>
    </dgm:pt>
    <dgm:pt modelId="{DF44B06A-D0B6-4791-979F-535A3D5863F6}" type="parTrans" cxnId="{41F4F9A9-956E-4279-8B53-A54FA3D02DD3}">
      <dgm:prSet/>
      <dgm:spPr/>
      <dgm:t>
        <a:bodyPr/>
        <a:lstStyle/>
        <a:p>
          <a:endParaRPr lang="en-US"/>
        </a:p>
      </dgm:t>
    </dgm:pt>
    <dgm:pt modelId="{90F4C080-117E-4ED8-B6E7-F4A844642767}" type="sibTrans" cxnId="{41F4F9A9-956E-4279-8B53-A54FA3D02DD3}">
      <dgm:prSet/>
      <dgm:spPr/>
      <dgm:t>
        <a:bodyPr/>
        <a:lstStyle/>
        <a:p>
          <a:endParaRPr lang="en-US"/>
        </a:p>
      </dgm:t>
    </dgm:pt>
    <dgm:pt modelId="{D0781EFE-98D3-455D-9C3F-3E57DA6BA3E9}">
      <dgm:prSet/>
      <dgm:spPr/>
      <dgm:t>
        <a:bodyPr/>
        <a:lstStyle/>
        <a:p>
          <a:r>
            <a:rPr lang="en-US"/>
            <a:t>Weight loss</a:t>
          </a:r>
        </a:p>
      </dgm:t>
    </dgm:pt>
    <dgm:pt modelId="{7603C41D-A880-4A4F-B010-ADA4CD120E64}" type="parTrans" cxnId="{E196C0AB-1F9F-40DE-B352-8ECE19691D61}">
      <dgm:prSet/>
      <dgm:spPr/>
      <dgm:t>
        <a:bodyPr/>
        <a:lstStyle/>
        <a:p>
          <a:endParaRPr lang="en-US"/>
        </a:p>
      </dgm:t>
    </dgm:pt>
    <dgm:pt modelId="{5CA0C4EC-63B6-4E77-B880-454F9D0B6911}" type="sibTrans" cxnId="{E196C0AB-1F9F-40DE-B352-8ECE19691D61}">
      <dgm:prSet/>
      <dgm:spPr/>
      <dgm:t>
        <a:bodyPr/>
        <a:lstStyle/>
        <a:p>
          <a:endParaRPr lang="en-US"/>
        </a:p>
      </dgm:t>
    </dgm:pt>
    <dgm:pt modelId="{E629F79F-7239-4BAA-9185-DE5B99167A0C}">
      <dgm:prSet/>
      <dgm:spPr/>
      <dgm:t>
        <a:bodyPr/>
        <a:lstStyle/>
        <a:p>
          <a:r>
            <a:rPr lang="en-US"/>
            <a:t>Night sweats</a:t>
          </a:r>
        </a:p>
      </dgm:t>
    </dgm:pt>
    <dgm:pt modelId="{66F54412-31C5-4427-AD51-65EB5B292BFF}" type="parTrans" cxnId="{C1AF1FED-8F01-49F7-A205-1F4125F36456}">
      <dgm:prSet/>
      <dgm:spPr/>
      <dgm:t>
        <a:bodyPr/>
        <a:lstStyle/>
        <a:p>
          <a:endParaRPr lang="en-US"/>
        </a:p>
      </dgm:t>
    </dgm:pt>
    <dgm:pt modelId="{D1715C6B-7355-47F6-BBCB-AD0A4F8DB873}" type="sibTrans" cxnId="{C1AF1FED-8F01-49F7-A205-1F4125F36456}">
      <dgm:prSet/>
      <dgm:spPr/>
      <dgm:t>
        <a:bodyPr/>
        <a:lstStyle/>
        <a:p>
          <a:endParaRPr lang="en-US"/>
        </a:p>
      </dgm:t>
    </dgm:pt>
    <dgm:pt modelId="{5F8C3B70-B951-4BB4-A991-BD8589749782}">
      <dgm:prSet/>
      <dgm:spPr/>
      <dgm:t>
        <a:bodyPr/>
        <a:lstStyle/>
        <a:p>
          <a:r>
            <a:rPr lang="en-US"/>
            <a:t>Chills</a:t>
          </a:r>
        </a:p>
      </dgm:t>
    </dgm:pt>
    <dgm:pt modelId="{2CDCDB24-76F2-464B-AF9C-22F6BE0FDE1C}" type="parTrans" cxnId="{C347C98A-A7FF-4AF0-B0DB-68489F9E8BA5}">
      <dgm:prSet/>
      <dgm:spPr/>
      <dgm:t>
        <a:bodyPr/>
        <a:lstStyle/>
        <a:p>
          <a:endParaRPr lang="en-US"/>
        </a:p>
      </dgm:t>
    </dgm:pt>
    <dgm:pt modelId="{A1CC8BD4-F962-4173-A1EA-7566A1B51CD0}" type="sibTrans" cxnId="{C347C98A-A7FF-4AF0-B0DB-68489F9E8BA5}">
      <dgm:prSet/>
      <dgm:spPr/>
      <dgm:t>
        <a:bodyPr/>
        <a:lstStyle/>
        <a:p>
          <a:endParaRPr lang="en-US"/>
        </a:p>
      </dgm:t>
    </dgm:pt>
    <dgm:pt modelId="{C6424A5E-59CE-4107-A7DF-76D00AA66F8D}">
      <dgm:prSet/>
      <dgm:spPr/>
      <dgm:t>
        <a:bodyPr/>
        <a:lstStyle/>
        <a:p>
          <a:r>
            <a:rPr lang="en-US"/>
            <a:t>Chronic cough</a:t>
          </a:r>
        </a:p>
      </dgm:t>
    </dgm:pt>
    <dgm:pt modelId="{7381EF31-BB77-4166-B36F-BE28CA2CD852}" type="parTrans" cxnId="{E6DC8A02-4DDC-4DCF-AFD5-1534165E3624}">
      <dgm:prSet/>
      <dgm:spPr/>
      <dgm:t>
        <a:bodyPr/>
        <a:lstStyle/>
        <a:p>
          <a:endParaRPr lang="en-US"/>
        </a:p>
      </dgm:t>
    </dgm:pt>
    <dgm:pt modelId="{55C80EB4-F092-457D-89C1-D4DD35A496B0}" type="sibTrans" cxnId="{E6DC8A02-4DDC-4DCF-AFD5-1534165E3624}">
      <dgm:prSet/>
      <dgm:spPr/>
      <dgm:t>
        <a:bodyPr/>
        <a:lstStyle/>
        <a:p>
          <a:endParaRPr lang="en-US"/>
        </a:p>
      </dgm:t>
    </dgm:pt>
    <dgm:pt modelId="{96105C27-CA47-4776-A22B-D3367FDCCEDF}">
      <dgm:prSet/>
      <dgm:spPr/>
      <dgm:t>
        <a:bodyPr/>
        <a:lstStyle/>
        <a:p>
          <a:r>
            <a:rPr lang="en-US"/>
            <a:t>Coughing up blood and mucous</a:t>
          </a:r>
        </a:p>
      </dgm:t>
    </dgm:pt>
    <dgm:pt modelId="{C9B30014-7503-4E63-92DD-F001C6E14845}" type="parTrans" cxnId="{89C90826-9AE7-4AA2-B1AD-80B112CD7B04}">
      <dgm:prSet/>
      <dgm:spPr/>
      <dgm:t>
        <a:bodyPr/>
        <a:lstStyle/>
        <a:p>
          <a:endParaRPr lang="en-US"/>
        </a:p>
      </dgm:t>
    </dgm:pt>
    <dgm:pt modelId="{8355731B-F20C-457B-801E-02C5AB5FD10D}" type="sibTrans" cxnId="{89C90826-9AE7-4AA2-B1AD-80B112CD7B04}">
      <dgm:prSet/>
      <dgm:spPr/>
      <dgm:t>
        <a:bodyPr/>
        <a:lstStyle/>
        <a:p>
          <a:endParaRPr lang="en-US"/>
        </a:p>
      </dgm:t>
    </dgm:pt>
    <dgm:pt modelId="{51C1AD4B-C280-4A2E-8BE5-9C6062827B1F}" type="pres">
      <dgm:prSet presAssocID="{1123C9D4-1E71-4031-B721-3D57852D0B5C}" presName="diagram" presStyleCnt="0">
        <dgm:presLayoutVars>
          <dgm:dir/>
          <dgm:resizeHandles val="exact"/>
        </dgm:presLayoutVars>
      </dgm:prSet>
      <dgm:spPr/>
    </dgm:pt>
    <dgm:pt modelId="{337F1D50-CA5A-48BF-A97A-B3C4582AAA3B}" type="pres">
      <dgm:prSet presAssocID="{7785E2C0-4AEB-4554-89D4-EB0232218976}" presName="node" presStyleLbl="node1" presStyleIdx="0" presStyleCnt="7">
        <dgm:presLayoutVars>
          <dgm:bulletEnabled val="1"/>
        </dgm:presLayoutVars>
      </dgm:prSet>
      <dgm:spPr/>
    </dgm:pt>
    <dgm:pt modelId="{1B67BA3E-17CA-4CB8-9E13-B176328030A7}" type="pres">
      <dgm:prSet presAssocID="{DEB48E3D-3C1D-4A01-AD5A-A6EF29B77C67}" presName="sibTrans" presStyleCnt="0"/>
      <dgm:spPr/>
    </dgm:pt>
    <dgm:pt modelId="{BD9363B5-6516-4EA9-8C13-01196EBB3D77}" type="pres">
      <dgm:prSet presAssocID="{77DAC96C-9E9D-47EE-B8F2-D5A92D88832A}" presName="node" presStyleLbl="node1" presStyleIdx="1" presStyleCnt="7">
        <dgm:presLayoutVars>
          <dgm:bulletEnabled val="1"/>
        </dgm:presLayoutVars>
      </dgm:prSet>
      <dgm:spPr/>
    </dgm:pt>
    <dgm:pt modelId="{C68C2662-CC5F-49BE-9FB0-224098842367}" type="pres">
      <dgm:prSet presAssocID="{90F4C080-117E-4ED8-B6E7-F4A844642767}" presName="sibTrans" presStyleCnt="0"/>
      <dgm:spPr/>
    </dgm:pt>
    <dgm:pt modelId="{AE88B459-DE5E-4919-B20F-95F1A8D216D7}" type="pres">
      <dgm:prSet presAssocID="{D0781EFE-98D3-455D-9C3F-3E57DA6BA3E9}" presName="node" presStyleLbl="node1" presStyleIdx="2" presStyleCnt="7">
        <dgm:presLayoutVars>
          <dgm:bulletEnabled val="1"/>
        </dgm:presLayoutVars>
      </dgm:prSet>
      <dgm:spPr/>
    </dgm:pt>
    <dgm:pt modelId="{B0DB5732-6C7F-4AC0-AA4F-4489CCDDED66}" type="pres">
      <dgm:prSet presAssocID="{5CA0C4EC-63B6-4E77-B880-454F9D0B6911}" presName="sibTrans" presStyleCnt="0"/>
      <dgm:spPr/>
    </dgm:pt>
    <dgm:pt modelId="{B05D3464-027D-472C-A169-FBE001F79657}" type="pres">
      <dgm:prSet presAssocID="{E629F79F-7239-4BAA-9185-DE5B99167A0C}" presName="node" presStyleLbl="node1" presStyleIdx="3" presStyleCnt="7">
        <dgm:presLayoutVars>
          <dgm:bulletEnabled val="1"/>
        </dgm:presLayoutVars>
      </dgm:prSet>
      <dgm:spPr/>
    </dgm:pt>
    <dgm:pt modelId="{FD9BC4C7-35DE-4605-BBCC-29669AF74EED}" type="pres">
      <dgm:prSet presAssocID="{D1715C6B-7355-47F6-BBCB-AD0A4F8DB873}" presName="sibTrans" presStyleCnt="0"/>
      <dgm:spPr/>
    </dgm:pt>
    <dgm:pt modelId="{2FA607D4-AFF3-45DA-B4E4-A73D19366CB4}" type="pres">
      <dgm:prSet presAssocID="{5F8C3B70-B951-4BB4-A991-BD8589749782}" presName="node" presStyleLbl="node1" presStyleIdx="4" presStyleCnt="7">
        <dgm:presLayoutVars>
          <dgm:bulletEnabled val="1"/>
        </dgm:presLayoutVars>
      </dgm:prSet>
      <dgm:spPr/>
    </dgm:pt>
    <dgm:pt modelId="{0EADA010-823A-40AE-A20A-037DC2532101}" type="pres">
      <dgm:prSet presAssocID="{A1CC8BD4-F962-4173-A1EA-7566A1B51CD0}" presName="sibTrans" presStyleCnt="0"/>
      <dgm:spPr/>
    </dgm:pt>
    <dgm:pt modelId="{8815ECA1-438C-42AF-B04E-D741511D0993}" type="pres">
      <dgm:prSet presAssocID="{C6424A5E-59CE-4107-A7DF-76D00AA66F8D}" presName="node" presStyleLbl="node1" presStyleIdx="5" presStyleCnt="7">
        <dgm:presLayoutVars>
          <dgm:bulletEnabled val="1"/>
        </dgm:presLayoutVars>
      </dgm:prSet>
      <dgm:spPr/>
    </dgm:pt>
    <dgm:pt modelId="{9CAD0FED-CFC7-45F8-9B1F-D60FCF7F81E0}" type="pres">
      <dgm:prSet presAssocID="{55C80EB4-F092-457D-89C1-D4DD35A496B0}" presName="sibTrans" presStyleCnt="0"/>
      <dgm:spPr/>
    </dgm:pt>
    <dgm:pt modelId="{513AA95C-2AE5-47C2-92F8-BB32235E4B81}" type="pres">
      <dgm:prSet presAssocID="{96105C27-CA47-4776-A22B-D3367FDCCEDF}" presName="node" presStyleLbl="node1" presStyleIdx="6" presStyleCnt="7">
        <dgm:presLayoutVars>
          <dgm:bulletEnabled val="1"/>
        </dgm:presLayoutVars>
      </dgm:prSet>
      <dgm:spPr/>
    </dgm:pt>
  </dgm:ptLst>
  <dgm:cxnLst>
    <dgm:cxn modelId="{E6DC8A02-4DDC-4DCF-AFD5-1534165E3624}" srcId="{1123C9D4-1E71-4031-B721-3D57852D0B5C}" destId="{C6424A5E-59CE-4107-A7DF-76D00AA66F8D}" srcOrd="5" destOrd="0" parTransId="{7381EF31-BB77-4166-B36F-BE28CA2CD852}" sibTransId="{55C80EB4-F092-457D-89C1-D4DD35A496B0}"/>
    <dgm:cxn modelId="{2D06B318-25B3-4F16-98AC-55C75BE5AAEE}" type="presOf" srcId="{96105C27-CA47-4776-A22B-D3367FDCCEDF}" destId="{513AA95C-2AE5-47C2-92F8-BB32235E4B81}" srcOrd="0" destOrd="0" presId="urn:microsoft.com/office/officeart/2005/8/layout/default"/>
    <dgm:cxn modelId="{89C90826-9AE7-4AA2-B1AD-80B112CD7B04}" srcId="{1123C9D4-1E71-4031-B721-3D57852D0B5C}" destId="{96105C27-CA47-4776-A22B-D3367FDCCEDF}" srcOrd="6" destOrd="0" parTransId="{C9B30014-7503-4E63-92DD-F001C6E14845}" sibTransId="{8355731B-F20C-457B-801E-02C5AB5FD10D}"/>
    <dgm:cxn modelId="{2E3E7731-1A07-477F-A95D-CD882062DA0D}" type="presOf" srcId="{1123C9D4-1E71-4031-B721-3D57852D0B5C}" destId="{51C1AD4B-C280-4A2E-8BE5-9C6062827B1F}" srcOrd="0" destOrd="0" presId="urn:microsoft.com/office/officeart/2005/8/layout/default"/>
    <dgm:cxn modelId="{157BA132-5825-431D-95C2-931AFE0E7AA6}" type="presOf" srcId="{77DAC96C-9E9D-47EE-B8F2-D5A92D88832A}" destId="{BD9363B5-6516-4EA9-8C13-01196EBB3D77}" srcOrd="0" destOrd="0" presId="urn:microsoft.com/office/officeart/2005/8/layout/default"/>
    <dgm:cxn modelId="{4A38193E-4D8C-41B5-8F5F-B75465CF295B}" srcId="{1123C9D4-1E71-4031-B721-3D57852D0B5C}" destId="{7785E2C0-4AEB-4554-89D4-EB0232218976}" srcOrd="0" destOrd="0" parTransId="{4A6F6F93-BA44-428C-BA1B-4887C4D368C3}" sibTransId="{DEB48E3D-3C1D-4A01-AD5A-A6EF29B77C67}"/>
    <dgm:cxn modelId="{7F58B750-4760-43DE-A26C-9C2C27E87AF3}" type="presOf" srcId="{D0781EFE-98D3-455D-9C3F-3E57DA6BA3E9}" destId="{AE88B459-DE5E-4919-B20F-95F1A8D216D7}" srcOrd="0" destOrd="0" presId="urn:microsoft.com/office/officeart/2005/8/layout/default"/>
    <dgm:cxn modelId="{A9984251-85E6-4116-BF90-1F2A47AE2B8A}" type="presOf" srcId="{5F8C3B70-B951-4BB4-A991-BD8589749782}" destId="{2FA607D4-AFF3-45DA-B4E4-A73D19366CB4}" srcOrd="0" destOrd="0" presId="urn:microsoft.com/office/officeart/2005/8/layout/default"/>
    <dgm:cxn modelId="{DB860B80-9189-4754-9391-BF1F6A8EBA38}" type="presOf" srcId="{7785E2C0-4AEB-4554-89D4-EB0232218976}" destId="{337F1D50-CA5A-48BF-A97A-B3C4582AAA3B}" srcOrd="0" destOrd="0" presId="urn:microsoft.com/office/officeart/2005/8/layout/default"/>
    <dgm:cxn modelId="{C347C98A-A7FF-4AF0-B0DB-68489F9E8BA5}" srcId="{1123C9D4-1E71-4031-B721-3D57852D0B5C}" destId="{5F8C3B70-B951-4BB4-A991-BD8589749782}" srcOrd="4" destOrd="0" parTransId="{2CDCDB24-76F2-464B-AF9C-22F6BE0FDE1C}" sibTransId="{A1CC8BD4-F962-4173-A1EA-7566A1B51CD0}"/>
    <dgm:cxn modelId="{41F4F9A9-956E-4279-8B53-A54FA3D02DD3}" srcId="{1123C9D4-1E71-4031-B721-3D57852D0B5C}" destId="{77DAC96C-9E9D-47EE-B8F2-D5A92D88832A}" srcOrd="1" destOrd="0" parTransId="{DF44B06A-D0B6-4791-979F-535A3D5863F6}" sibTransId="{90F4C080-117E-4ED8-B6E7-F4A844642767}"/>
    <dgm:cxn modelId="{E196C0AB-1F9F-40DE-B352-8ECE19691D61}" srcId="{1123C9D4-1E71-4031-B721-3D57852D0B5C}" destId="{D0781EFE-98D3-455D-9C3F-3E57DA6BA3E9}" srcOrd="2" destOrd="0" parTransId="{7603C41D-A880-4A4F-B010-ADA4CD120E64}" sibTransId="{5CA0C4EC-63B6-4E77-B880-454F9D0B6911}"/>
    <dgm:cxn modelId="{E3D372B8-72E7-4E72-9261-668A6264FC75}" type="presOf" srcId="{C6424A5E-59CE-4107-A7DF-76D00AA66F8D}" destId="{8815ECA1-438C-42AF-B04E-D741511D0993}" srcOrd="0" destOrd="0" presId="urn:microsoft.com/office/officeart/2005/8/layout/default"/>
    <dgm:cxn modelId="{C1AF1FED-8F01-49F7-A205-1F4125F36456}" srcId="{1123C9D4-1E71-4031-B721-3D57852D0B5C}" destId="{E629F79F-7239-4BAA-9185-DE5B99167A0C}" srcOrd="3" destOrd="0" parTransId="{66F54412-31C5-4427-AD51-65EB5B292BFF}" sibTransId="{D1715C6B-7355-47F6-BBCB-AD0A4F8DB873}"/>
    <dgm:cxn modelId="{39E6EFFA-C87A-40D8-8229-33370D57E36B}" type="presOf" srcId="{E629F79F-7239-4BAA-9185-DE5B99167A0C}" destId="{B05D3464-027D-472C-A169-FBE001F79657}" srcOrd="0" destOrd="0" presId="urn:microsoft.com/office/officeart/2005/8/layout/default"/>
    <dgm:cxn modelId="{C14098DE-2CCC-4479-9994-0B10CC204236}" type="presParOf" srcId="{51C1AD4B-C280-4A2E-8BE5-9C6062827B1F}" destId="{337F1D50-CA5A-48BF-A97A-B3C4582AAA3B}" srcOrd="0" destOrd="0" presId="urn:microsoft.com/office/officeart/2005/8/layout/default"/>
    <dgm:cxn modelId="{EEE755A9-C382-4F63-97F5-A8C8EA60A4EA}" type="presParOf" srcId="{51C1AD4B-C280-4A2E-8BE5-9C6062827B1F}" destId="{1B67BA3E-17CA-4CB8-9E13-B176328030A7}" srcOrd="1" destOrd="0" presId="urn:microsoft.com/office/officeart/2005/8/layout/default"/>
    <dgm:cxn modelId="{61D1CFEB-C319-4655-AB5E-A9BA3E60D1B1}" type="presParOf" srcId="{51C1AD4B-C280-4A2E-8BE5-9C6062827B1F}" destId="{BD9363B5-6516-4EA9-8C13-01196EBB3D77}" srcOrd="2" destOrd="0" presId="urn:microsoft.com/office/officeart/2005/8/layout/default"/>
    <dgm:cxn modelId="{E2BB6AC7-3378-4A89-B5D5-6BDDF0B63F5C}" type="presParOf" srcId="{51C1AD4B-C280-4A2E-8BE5-9C6062827B1F}" destId="{C68C2662-CC5F-49BE-9FB0-224098842367}" srcOrd="3" destOrd="0" presId="urn:microsoft.com/office/officeart/2005/8/layout/default"/>
    <dgm:cxn modelId="{3DF135D0-95F6-4127-84BB-53B1705EC048}" type="presParOf" srcId="{51C1AD4B-C280-4A2E-8BE5-9C6062827B1F}" destId="{AE88B459-DE5E-4919-B20F-95F1A8D216D7}" srcOrd="4" destOrd="0" presId="urn:microsoft.com/office/officeart/2005/8/layout/default"/>
    <dgm:cxn modelId="{8952E164-F531-4695-8073-616F67A2230C}" type="presParOf" srcId="{51C1AD4B-C280-4A2E-8BE5-9C6062827B1F}" destId="{B0DB5732-6C7F-4AC0-AA4F-4489CCDDED66}" srcOrd="5" destOrd="0" presId="urn:microsoft.com/office/officeart/2005/8/layout/default"/>
    <dgm:cxn modelId="{56E83529-0D6C-4BF9-8F8D-2E12A93B8994}" type="presParOf" srcId="{51C1AD4B-C280-4A2E-8BE5-9C6062827B1F}" destId="{B05D3464-027D-472C-A169-FBE001F79657}" srcOrd="6" destOrd="0" presId="urn:microsoft.com/office/officeart/2005/8/layout/default"/>
    <dgm:cxn modelId="{6ECFE685-4046-4EB1-8F03-89BDBF04796E}" type="presParOf" srcId="{51C1AD4B-C280-4A2E-8BE5-9C6062827B1F}" destId="{FD9BC4C7-35DE-4605-BBCC-29669AF74EED}" srcOrd="7" destOrd="0" presId="urn:microsoft.com/office/officeart/2005/8/layout/default"/>
    <dgm:cxn modelId="{4E586115-9E76-440F-8B96-24B6371EF7AE}" type="presParOf" srcId="{51C1AD4B-C280-4A2E-8BE5-9C6062827B1F}" destId="{2FA607D4-AFF3-45DA-B4E4-A73D19366CB4}" srcOrd="8" destOrd="0" presId="urn:microsoft.com/office/officeart/2005/8/layout/default"/>
    <dgm:cxn modelId="{39901DD8-2134-4554-8849-87AE2F0C1A1C}" type="presParOf" srcId="{51C1AD4B-C280-4A2E-8BE5-9C6062827B1F}" destId="{0EADA010-823A-40AE-A20A-037DC2532101}" srcOrd="9" destOrd="0" presId="urn:microsoft.com/office/officeart/2005/8/layout/default"/>
    <dgm:cxn modelId="{18FE3B2A-BF6B-4DEF-BFCA-B003D31C4662}" type="presParOf" srcId="{51C1AD4B-C280-4A2E-8BE5-9C6062827B1F}" destId="{8815ECA1-438C-42AF-B04E-D741511D0993}" srcOrd="10" destOrd="0" presId="urn:microsoft.com/office/officeart/2005/8/layout/default"/>
    <dgm:cxn modelId="{D12A68BA-1094-4BDA-AE7C-07E2B2C8D9F9}" type="presParOf" srcId="{51C1AD4B-C280-4A2E-8BE5-9C6062827B1F}" destId="{9CAD0FED-CFC7-45F8-9B1F-D60FCF7F81E0}" srcOrd="11" destOrd="0" presId="urn:microsoft.com/office/officeart/2005/8/layout/default"/>
    <dgm:cxn modelId="{DEEB5855-0EA2-4EA4-A164-F018BDEB84FF}" type="presParOf" srcId="{51C1AD4B-C280-4A2E-8BE5-9C6062827B1F}" destId="{513AA95C-2AE5-47C2-92F8-BB32235E4B8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04A876-175F-4619-BF96-1BC538E4C9A4}"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81665326-40B2-41E6-8832-700E5758B676}">
      <dgm:prSet/>
      <dgm:spPr/>
      <dgm:t>
        <a:bodyPr/>
        <a:lstStyle/>
        <a:p>
          <a:r>
            <a:rPr lang="en-US" dirty="0"/>
            <a:t>Not conducting fit testing of respirators</a:t>
          </a:r>
        </a:p>
      </dgm:t>
    </dgm:pt>
    <dgm:pt modelId="{1D7491AE-AE65-4F2D-BD18-848E2D280399}" type="parTrans" cxnId="{BACEC392-6B07-4732-8638-E28772337924}">
      <dgm:prSet/>
      <dgm:spPr/>
      <dgm:t>
        <a:bodyPr/>
        <a:lstStyle/>
        <a:p>
          <a:endParaRPr lang="en-US"/>
        </a:p>
      </dgm:t>
    </dgm:pt>
    <dgm:pt modelId="{969C58F9-275B-4152-A65C-94BF393059CE}" type="sibTrans" cxnId="{BACEC392-6B07-4732-8638-E28772337924}">
      <dgm:prSet/>
      <dgm:spPr/>
      <dgm:t>
        <a:bodyPr/>
        <a:lstStyle/>
        <a:p>
          <a:endParaRPr lang="en-US"/>
        </a:p>
      </dgm:t>
    </dgm:pt>
    <dgm:pt modelId="{A20B3D90-0C33-4CFE-B927-FA12E38A616E}">
      <dgm:prSet/>
      <dgm:spPr/>
      <dgm:t>
        <a:bodyPr/>
        <a:lstStyle/>
        <a:p>
          <a:r>
            <a:rPr lang="en-US" dirty="0"/>
            <a:t>Having no written Respiratory Protection Plan</a:t>
          </a:r>
        </a:p>
      </dgm:t>
    </dgm:pt>
    <dgm:pt modelId="{91F0885F-54E8-4D68-A8F0-9CDEF932F741}" type="parTrans" cxnId="{29236DD6-8318-4AFE-8790-2D3CF4D9E385}">
      <dgm:prSet/>
      <dgm:spPr/>
      <dgm:t>
        <a:bodyPr/>
        <a:lstStyle/>
        <a:p>
          <a:endParaRPr lang="en-US"/>
        </a:p>
      </dgm:t>
    </dgm:pt>
    <dgm:pt modelId="{BE171970-0513-49B0-914C-D14DDD1805A5}" type="sibTrans" cxnId="{29236DD6-8318-4AFE-8790-2D3CF4D9E385}">
      <dgm:prSet/>
      <dgm:spPr/>
      <dgm:t>
        <a:bodyPr/>
        <a:lstStyle/>
        <a:p>
          <a:endParaRPr lang="en-US"/>
        </a:p>
      </dgm:t>
    </dgm:pt>
    <dgm:pt modelId="{5C302436-30D4-44E9-B5B1-5665143E6D21}">
      <dgm:prSet/>
      <dgm:spPr/>
      <dgm:t>
        <a:bodyPr/>
        <a:lstStyle/>
        <a:p>
          <a:r>
            <a:rPr lang="en-US"/>
            <a:t>Not having a medical evaluation for those employees who wear respirators</a:t>
          </a:r>
        </a:p>
      </dgm:t>
    </dgm:pt>
    <dgm:pt modelId="{2DF82D18-197A-49C3-AA2E-59B9C4E6BC77}" type="parTrans" cxnId="{F1140FD6-9C4B-4473-A962-3EC92B24E011}">
      <dgm:prSet/>
      <dgm:spPr/>
      <dgm:t>
        <a:bodyPr/>
        <a:lstStyle/>
        <a:p>
          <a:endParaRPr lang="en-US"/>
        </a:p>
      </dgm:t>
    </dgm:pt>
    <dgm:pt modelId="{D6AF3179-3F93-4CE1-89C1-3E6AB5CE10F7}" type="sibTrans" cxnId="{F1140FD6-9C4B-4473-A962-3EC92B24E011}">
      <dgm:prSet/>
      <dgm:spPr/>
      <dgm:t>
        <a:bodyPr/>
        <a:lstStyle/>
        <a:p>
          <a:endParaRPr lang="en-US"/>
        </a:p>
      </dgm:t>
    </dgm:pt>
    <dgm:pt modelId="{8195DD51-62CF-4661-BC67-F50D5CDBF187}" type="pres">
      <dgm:prSet presAssocID="{CB04A876-175F-4619-BF96-1BC538E4C9A4}" presName="linear" presStyleCnt="0">
        <dgm:presLayoutVars>
          <dgm:animLvl val="lvl"/>
          <dgm:resizeHandles val="exact"/>
        </dgm:presLayoutVars>
      </dgm:prSet>
      <dgm:spPr/>
    </dgm:pt>
    <dgm:pt modelId="{08FB46E3-A528-4305-8E1F-C5FC74A3078F}" type="pres">
      <dgm:prSet presAssocID="{81665326-40B2-41E6-8832-700E5758B676}" presName="parentText" presStyleLbl="node1" presStyleIdx="0" presStyleCnt="3">
        <dgm:presLayoutVars>
          <dgm:chMax val="0"/>
          <dgm:bulletEnabled val="1"/>
        </dgm:presLayoutVars>
      </dgm:prSet>
      <dgm:spPr/>
    </dgm:pt>
    <dgm:pt modelId="{DF7B07A2-8260-402C-9CDA-07D8EF192411}" type="pres">
      <dgm:prSet presAssocID="{969C58F9-275B-4152-A65C-94BF393059CE}" presName="spacer" presStyleCnt="0"/>
      <dgm:spPr/>
    </dgm:pt>
    <dgm:pt modelId="{455DCF7A-513A-477B-9957-E10C6EBAC672}" type="pres">
      <dgm:prSet presAssocID="{A20B3D90-0C33-4CFE-B927-FA12E38A616E}" presName="parentText" presStyleLbl="node1" presStyleIdx="1" presStyleCnt="3">
        <dgm:presLayoutVars>
          <dgm:chMax val="0"/>
          <dgm:bulletEnabled val="1"/>
        </dgm:presLayoutVars>
      </dgm:prSet>
      <dgm:spPr/>
    </dgm:pt>
    <dgm:pt modelId="{7A47F3B3-0211-4E2A-8921-5F42488AA153}" type="pres">
      <dgm:prSet presAssocID="{BE171970-0513-49B0-914C-D14DDD1805A5}" presName="spacer" presStyleCnt="0"/>
      <dgm:spPr/>
    </dgm:pt>
    <dgm:pt modelId="{ED5B4B8A-A3C7-497F-8036-FE7EC157D6BE}" type="pres">
      <dgm:prSet presAssocID="{5C302436-30D4-44E9-B5B1-5665143E6D21}" presName="parentText" presStyleLbl="node1" presStyleIdx="2" presStyleCnt="3">
        <dgm:presLayoutVars>
          <dgm:chMax val="0"/>
          <dgm:bulletEnabled val="1"/>
        </dgm:presLayoutVars>
      </dgm:prSet>
      <dgm:spPr/>
    </dgm:pt>
  </dgm:ptLst>
  <dgm:cxnLst>
    <dgm:cxn modelId="{CA565452-34C9-4977-99BA-A4F9DEA6F844}" type="presOf" srcId="{CB04A876-175F-4619-BF96-1BC538E4C9A4}" destId="{8195DD51-62CF-4661-BC67-F50D5CDBF187}" srcOrd="0" destOrd="0" presId="urn:microsoft.com/office/officeart/2005/8/layout/vList2"/>
    <dgm:cxn modelId="{BACEC392-6B07-4732-8638-E28772337924}" srcId="{CB04A876-175F-4619-BF96-1BC538E4C9A4}" destId="{81665326-40B2-41E6-8832-700E5758B676}" srcOrd="0" destOrd="0" parTransId="{1D7491AE-AE65-4F2D-BD18-848E2D280399}" sibTransId="{969C58F9-275B-4152-A65C-94BF393059CE}"/>
    <dgm:cxn modelId="{B5C6FEA6-554F-4353-B17B-F2C0629853D5}" type="presOf" srcId="{5C302436-30D4-44E9-B5B1-5665143E6D21}" destId="{ED5B4B8A-A3C7-497F-8036-FE7EC157D6BE}" srcOrd="0" destOrd="0" presId="urn:microsoft.com/office/officeart/2005/8/layout/vList2"/>
    <dgm:cxn modelId="{AB13FEB2-15E4-447E-AC39-BFC656386AEB}" type="presOf" srcId="{A20B3D90-0C33-4CFE-B927-FA12E38A616E}" destId="{455DCF7A-513A-477B-9957-E10C6EBAC672}" srcOrd="0" destOrd="0" presId="urn:microsoft.com/office/officeart/2005/8/layout/vList2"/>
    <dgm:cxn modelId="{F1140FD6-9C4B-4473-A962-3EC92B24E011}" srcId="{CB04A876-175F-4619-BF96-1BC538E4C9A4}" destId="{5C302436-30D4-44E9-B5B1-5665143E6D21}" srcOrd="2" destOrd="0" parTransId="{2DF82D18-197A-49C3-AA2E-59B9C4E6BC77}" sibTransId="{D6AF3179-3F93-4CE1-89C1-3E6AB5CE10F7}"/>
    <dgm:cxn modelId="{29236DD6-8318-4AFE-8790-2D3CF4D9E385}" srcId="{CB04A876-175F-4619-BF96-1BC538E4C9A4}" destId="{A20B3D90-0C33-4CFE-B927-FA12E38A616E}" srcOrd="1" destOrd="0" parTransId="{91F0885F-54E8-4D68-A8F0-9CDEF932F741}" sibTransId="{BE171970-0513-49B0-914C-D14DDD1805A5}"/>
    <dgm:cxn modelId="{63DCBFD7-E30E-479C-A5D0-FB64D535E61C}" type="presOf" srcId="{81665326-40B2-41E6-8832-700E5758B676}" destId="{08FB46E3-A528-4305-8E1F-C5FC74A3078F}" srcOrd="0" destOrd="0" presId="urn:microsoft.com/office/officeart/2005/8/layout/vList2"/>
    <dgm:cxn modelId="{68C514CF-CEA0-4FC2-9FF5-47576409541F}" type="presParOf" srcId="{8195DD51-62CF-4661-BC67-F50D5CDBF187}" destId="{08FB46E3-A528-4305-8E1F-C5FC74A3078F}" srcOrd="0" destOrd="0" presId="urn:microsoft.com/office/officeart/2005/8/layout/vList2"/>
    <dgm:cxn modelId="{DAF47F0E-E0E2-4EFB-875C-333408BC829B}" type="presParOf" srcId="{8195DD51-62CF-4661-BC67-F50D5CDBF187}" destId="{DF7B07A2-8260-402C-9CDA-07D8EF192411}" srcOrd="1" destOrd="0" presId="urn:microsoft.com/office/officeart/2005/8/layout/vList2"/>
    <dgm:cxn modelId="{018F3F33-F21D-4C2B-884C-0E13F9F350A6}" type="presParOf" srcId="{8195DD51-62CF-4661-BC67-F50D5CDBF187}" destId="{455DCF7A-513A-477B-9957-E10C6EBAC672}" srcOrd="2" destOrd="0" presId="urn:microsoft.com/office/officeart/2005/8/layout/vList2"/>
    <dgm:cxn modelId="{EC9AE286-F009-4424-8726-2E916A83EE0F}" type="presParOf" srcId="{8195DD51-62CF-4661-BC67-F50D5CDBF187}" destId="{7A47F3B3-0211-4E2A-8921-5F42488AA153}" srcOrd="3" destOrd="0" presId="urn:microsoft.com/office/officeart/2005/8/layout/vList2"/>
    <dgm:cxn modelId="{06F55D14-381D-412A-85A1-63D45D3C88F7}" type="presParOf" srcId="{8195DD51-62CF-4661-BC67-F50D5CDBF187}" destId="{ED5B4B8A-A3C7-497F-8036-FE7EC157D6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CAA43B-5D8B-45FE-978D-58A8BF51B4B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137F1D5-4291-4576-AFAD-A365D7CB5B27}">
      <dgm:prSet/>
      <dgm:spPr/>
      <dgm:t>
        <a:bodyPr/>
        <a:lstStyle/>
        <a:p>
          <a:r>
            <a:rPr lang="en-US" dirty="0">
              <a:solidFill>
                <a:schemeClr val="tx1"/>
              </a:solidFill>
            </a:rPr>
            <a:t>Barriers</a:t>
          </a:r>
        </a:p>
      </dgm:t>
    </dgm:pt>
    <dgm:pt modelId="{4912EB75-7580-443F-A6E9-461F0B19F610}" type="parTrans" cxnId="{7B59E786-E268-430E-B35D-218C8C47AB63}">
      <dgm:prSet/>
      <dgm:spPr/>
      <dgm:t>
        <a:bodyPr/>
        <a:lstStyle/>
        <a:p>
          <a:endParaRPr lang="en-US"/>
        </a:p>
      </dgm:t>
    </dgm:pt>
    <dgm:pt modelId="{C2C012AE-432B-417B-AE69-B91B798E3425}" type="sibTrans" cxnId="{7B59E786-E268-430E-B35D-218C8C47AB63}">
      <dgm:prSet/>
      <dgm:spPr/>
      <dgm:t>
        <a:bodyPr/>
        <a:lstStyle/>
        <a:p>
          <a:endParaRPr lang="en-US"/>
        </a:p>
      </dgm:t>
    </dgm:pt>
    <dgm:pt modelId="{E61FC2F7-6A72-4F59-8F35-D3998D00AF53}">
      <dgm:prSet/>
      <dgm:spPr/>
      <dgm:t>
        <a:bodyPr/>
        <a:lstStyle/>
        <a:p>
          <a:r>
            <a:rPr lang="en-US" dirty="0">
              <a:solidFill>
                <a:schemeClr val="tx1"/>
              </a:solidFill>
            </a:rPr>
            <a:t>Chemical surface disinfection</a:t>
          </a:r>
        </a:p>
      </dgm:t>
    </dgm:pt>
    <dgm:pt modelId="{38CFC1FA-B15A-4041-A6B9-06052A666C48}" type="parTrans" cxnId="{85998DCF-FDF3-4161-BA2D-84533EED97D1}">
      <dgm:prSet/>
      <dgm:spPr/>
      <dgm:t>
        <a:bodyPr/>
        <a:lstStyle/>
        <a:p>
          <a:endParaRPr lang="en-US"/>
        </a:p>
      </dgm:t>
    </dgm:pt>
    <dgm:pt modelId="{56CF10C2-75E9-4E3D-97F2-2041E265C10E}" type="sibTrans" cxnId="{85998DCF-FDF3-4161-BA2D-84533EED97D1}">
      <dgm:prSet/>
      <dgm:spPr/>
      <dgm:t>
        <a:bodyPr/>
        <a:lstStyle/>
        <a:p>
          <a:endParaRPr lang="en-US"/>
        </a:p>
      </dgm:t>
    </dgm:pt>
    <dgm:pt modelId="{CD2E75E8-1200-404C-A805-B9AC6039D2D7}">
      <dgm:prSet/>
      <dgm:spPr/>
      <dgm:t>
        <a:bodyPr/>
        <a:lstStyle/>
        <a:p>
          <a:r>
            <a:rPr lang="en-US" dirty="0">
              <a:solidFill>
                <a:schemeClr val="tx1"/>
              </a:solidFill>
            </a:rPr>
            <a:t>Ultraviolet disinfection</a:t>
          </a:r>
        </a:p>
      </dgm:t>
    </dgm:pt>
    <dgm:pt modelId="{7B69B200-758A-4B65-B95D-E2A4C3B1FBE0}" type="parTrans" cxnId="{89D59DDD-AFA2-41DD-B7BE-F9AF8C5EEB6E}">
      <dgm:prSet/>
      <dgm:spPr/>
      <dgm:t>
        <a:bodyPr/>
        <a:lstStyle/>
        <a:p>
          <a:endParaRPr lang="en-US"/>
        </a:p>
      </dgm:t>
    </dgm:pt>
    <dgm:pt modelId="{5B810AB5-BA78-44D8-8BED-8865A42DFE11}" type="sibTrans" cxnId="{89D59DDD-AFA2-41DD-B7BE-F9AF8C5EEB6E}">
      <dgm:prSet/>
      <dgm:spPr/>
      <dgm:t>
        <a:bodyPr/>
        <a:lstStyle/>
        <a:p>
          <a:endParaRPr lang="en-US"/>
        </a:p>
      </dgm:t>
    </dgm:pt>
    <dgm:pt modelId="{E755FB2E-0A40-4467-A69B-DE12DAC7358F}" type="pres">
      <dgm:prSet presAssocID="{44CAA43B-5D8B-45FE-978D-58A8BF51B4B6}" presName="linear" presStyleCnt="0">
        <dgm:presLayoutVars>
          <dgm:animLvl val="lvl"/>
          <dgm:resizeHandles val="exact"/>
        </dgm:presLayoutVars>
      </dgm:prSet>
      <dgm:spPr/>
    </dgm:pt>
    <dgm:pt modelId="{AF6E84F6-DBB4-4CBD-BEEA-87F4F45693E1}" type="pres">
      <dgm:prSet presAssocID="{7137F1D5-4291-4576-AFAD-A365D7CB5B27}" presName="parentText" presStyleLbl="node1" presStyleIdx="0" presStyleCnt="3">
        <dgm:presLayoutVars>
          <dgm:chMax val="0"/>
          <dgm:bulletEnabled val="1"/>
        </dgm:presLayoutVars>
      </dgm:prSet>
      <dgm:spPr/>
    </dgm:pt>
    <dgm:pt modelId="{F1591A7B-8E51-42A5-B998-C29B477A2BEF}" type="pres">
      <dgm:prSet presAssocID="{C2C012AE-432B-417B-AE69-B91B798E3425}" presName="spacer" presStyleCnt="0"/>
      <dgm:spPr/>
    </dgm:pt>
    <dgm:pt modelId="{D62ABABF-4266-4C36-9D0D-2700E49ECDF9}" type="pres">
      <dgm:prSet presAssocID="{E61FC2F7-6A72-4F59-8F35-D3998D00AF53}" presName="parentText" presStyleLbl="node1" presStyleIdx="1" presStyleCnt="3">
        <dgm:presLayoutVars>
          <dgm:chMax val="0"/>
          <dgm:bulletEnabled val="1"/>
        </dgm:presLayoutVars>
      </dgm:prSet>
      <dgm:spPr/>
    </dgm:pt>
    <dgm:pt modelId="{CC00BD5D-4EBC-4C70-8A77-6D538EA017C8}" type="pres">
      <dgm:prSet presAssocID="{56CF10C2-75E9-4E3D-97F2-2041E265C10E}" presName="spacer" presStyleCnt="0"/>
      <dgm:spPr/>
    </dgm:pt>
    <dgm:pt modelId="{355D1485-96BC-4BDE-BFA0-0A9FEA0E1E08}" type="pres">
      <dgm:prSet presAssocID="{CD2E75E8-1200-404C-A805-B9AC6039D2D7}" presName="parentText" presStyleLbl="node1" presStyleIdx="2" presStyleCnt="3">
        <dgm:presLayoutVars>
          <dgm:chMax val="0"/>
          <dgm:bulletEnabled val="1"/>
        </dgm:presLayoutVars>
      </dgm:prSet>
      <dgm:spPr/>
    </dgm:pt>
  </dgm:ptLst>
  <dgm:cxnLst>
    <dgm:cxn modelId="{6B8F5458-9BDC-4350-8ED4-04744B1D1B4A}" type="presOf" srcId="{44CAA43B-5D8B-45FE-978D-58A8BF51B4B6}" destId="{E755FB2E-0A40-4467-A69B-DE12DAC7358F}" srcOrd="0" destOrd="0" presId="urn:microsoft.com/office/officeart/2005/8/layout/vList2"/>
    <dgm:cxn modelId="{38A29280-971B-4378-AA8B-CD8D183E18CF}" type="presOf" srcId="{CD2E75E8-1200-404C-A805-B9AC6039D2D7}" destId="{355D1485-96BC-4BDE-BFA0-0A9FEA0E1E08}" srcOrd="0" destOrd="0" presId="urn:microsoft.com/office/officeart/2005/8/layout/vList2"/>
    <dgm:cxn modelId="{7B59E786-E268-430E-B35D-218C8C47AB63}" srcId="{44CAA43B-5D8B-45FE-978D-58A8BF51B4B6}" destId="{7137F1D5-4291-4576-AFAD-A365D7CB5B27}" srcOrd="0" destOrd="0" parTransId="{4912EB75-7580-443F-A6E9-461F0B19F610}" sibTransId="{C2C012AE-432B-417B-AE69-B91B798E3425}"/>
    <dgm:cxn modelId="{DA98A898-AD6D-4E3F-8CC1-7DED7EDABEC5}" type="presOf" srcId="{E61FC2F7-6A72-4F59-8F35-D3998D00AF53}" destId="{D62ABABF-4266-4C36-9D0D-2700E49ECDF9}" srcOrd="0" destOrd="0" presId="urn:microsoft.com/office/officeart/2005/8/layout/vList2"/>
    <dgm:cxn modelId="{85998DCF-FDF3-4161-BA2D-84533EED97D1}" srcId="{44CAA43B-5D8B-45FE-978D-58A8BF51B4B6}" destId="{E61FC2F7-6A72-4F59-8F35-D3998D00AF53}" srcOrd="1" destOrd="0" parTransId="{38CFC1FA-B15A-4041-A6B9-06052A666C48}" sibTransId="{56CF10C2-75E9-4E3D-97F2-2041E265C10E}"/>
    <dgm:cxn modelId="{89D59DDD-AFA2-41DD-B7BE-F9AF8C5EEB6E}" srcId="{44CAA43B-5D8B-45FE-978D-58A8BF51B4B6}" destId="{CD2E75E8-1200-404C-A805-B9AC6039D2D7}" srcOrd="2" destOrd="0" parTransId="{7B69B200-758A-4B65-B95D-E2A4C3B1FBE0}" sibTransId="{5B810AB5-BA78-44D8-8BED-8865A42DFE11}"/>
    <dgm:cxn modelId="{8DD1BBF2-9BE8-4422-B65C-2B8D6A9F05C3}" type="presOf" srcId="{7137F1D5-4291-4576-AFAD-A365D7CB5B27}" destId="{AF6E84F6-DBB4-4CBD-BEEA-87F4F45693E1}" srcOrd="0" destOrd="0" presId="urn:microsoft.com/office/officeart/2005/8/layout/vList2"/>
    <dgm:cxn modelId="{BE0BD026-BD7D-4E4A-B766-EB49DBEEB910}" type="presParOf" srcId="{E755FB2E-0A40-4467-A69B-DE12DAC7358F}" destId="{AF6E84F6-DBB4-4CBD-BEEA-87F4F45693E1}" srcOrd="0" destOrd="0" presId="urn:microsoft.com/office/officeart/2005/8/layout/vList2"/>
    <dgm:cxn modelId="{8ECCF21E-CE17-49AB-93EA-89D77CC27287}" type="presParOf" srcId="{E755FB2E-0A40-4467-A69B-DE12DAC7358F}" destId="{F1591A7B-8E51-42A5-B998-C29B477A2BEF}" srcOrd="1" destOrd="0" presId="urn:microsoft.com/office/officeart/2005/8/layout/vList2"/>
    <dgm:cxn modelId="{A4E37B5E-EDA9-4CCC-AACC-3AE427D11B60}" type="presParOf" srcId="{E755FB2E-0A40-4467-A69B-DE12DAC7358F}" destId="{D62ABABF-4266-4C36-9D0D-2700E49ECDF9}" srcOrd="2" destOrd="0" presId="urn:microsoft.com/office/officeart/2005/8/layout/vList2"/>
    <dgm:cxn modelId="{7930536B-A4AA-4137-8731-957F46A1715D}" type="presParOf" srcId="{E755FB2E-0A40-4467-A69B-DE12DAC7358F}" destId="{CC00BD5D-4EBC-4C70-8A77-6D538EA017C8}" srcOrd="3" destOrd="0" presId="urn:microsoft.com/office/officeart/2005/8/layout/vList2"/>
    <dgm:cxn modelId="{0B5B20F8-211E-4C79-B9D6-606A8FF5FE90}" type="presParOf" srcId="{E755FB2E-0A40-4467-A69B-DE12DAC7358F}" destId="{355D1485-96BC-4BDE-BFA0-0A9FEA0E1E0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67524B-29DB-491F-B6E0-12EB567FF30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94358CE-5338-4429-B5DE-13BC4D8E94A9}">
      <dgm:prSet/>
      <dgm:spPr/>
      <dgm:t>
        <a:bodyPr/>
        <a:lstStyle/>
        <a:p>
          <a:r>
            <a:rPr lang="en-US"/>
            <a:t>1. Source Control – where are we creating the aerosol, how do we control the source.</a:t>
          </a:r>
        </a:p>
      </dgm:t>
    </dgm:pt>
    <dgm:pt modelId="{9AB217F6-36C4-447E-B610-5388DAD1D2B0}" type="parTrans" cxnId="{3AE1A7F6-17DE-47F2-8E3C-EFAB26AFFA3D}">
      <dgm:prSet/>
      <dgm:spPr/>
      <dgm:t>
        <a:bodyPr/>
        <a:lstStyle/>
        <a:p>
          <a:endParaRPr lang="en-US"/>
        </a:p>
      </dgm:t>
    </dgm:pt>
    <dgm:pt modelId="{E23F0FB2-75AD-4755-AD06-9B2673428E10}" type="sibTrans" cxnId="{3AE1A7F6-17DE-47F2-8E3C-EFAB26AFFA3D}">
      <dgm:prSet/>
      <dgm:spPr/>
      <dgm:t>
        <a:bodyPr/>
        <a:lstStyle/>
        <a:p>
          <a:endParaRPr lang="en-US"/>
        </a:p>
      </dgm:t>
    </dgm:pt>
    <dgm:pt modelId="{95E490D6-52AB-4085-A702-9B7C54A3FF17}">
      <dgm:prSet/>
      <dgm:spPr/>
      <dgm:t>
        <a:bodyPr/>
        <a:lstStyle/>
        <a:p>
          <a:r>
            <a:rPr lang="en-US"/>
            <a:t>2. Ventilation – clear the pathway on the patient or dental professionals</a:t>
          </a:r>
        </a:p>
      </dgm:t>
    </dgm:pt>
    <dgm:pt modelId="{2EA2B4C3-8136-4124-B23F-5DD57FD75D0B}" type="parTrans" cxnId="{D225A139-0027-4FE7-BF19-B922A40A241D}">
      <dgm:prSet/>
      <dgm:spPr/>
      <dgm:t>
        <a:bodyPr/>
        <a:lstStyle/>
        <a:p>
          <a:endParaRPr lang="en-US"/>
        </a:p>
      </dgm:t>
    </dgm:pt>
    <dgm:pt modelId="{DB596885-3506-4B12-B702-7FC2ECD9F0FE}" type="sibTrans" cxnId="{D225A139-0027-4FE7-BF19-B922A40A241D}">
      <dgm:prSet/>
      <dgm:spPr/>
      <dgm:t>
        <a:bodyPr/>
        <a:lstStyle/>
        <a:p>
          <a:endParaRPr lang="en-US"/>
        </a:p>
      </dgm:t>
    </dgm:pt>
    <dgm:pt modelId="{D046A98F-82E5-4400-8F31-678667143D9B}">
      <dgm:prSet/>
      <dgm:spPr/>
      <dgm:t>
        <a:bodyPr/>
        <a:lstStyle/>
        <a:p>
          <a:r>
            <a:rPr lang="en-US"/>
            <a:t>3. Air Cleaning</a:t>
          </a:r>
        </a:p>
      </dgm:t>
    </dgm:pt>
    <dgm:pt modelId="{B46267C7-B135-4E31-A35A-6C3FCAF91098}" type="parTrans" cxnId="{6F32BA88-6F71-47F5-9C73-0209760C9B63}">
      <dgm:prSet/>
      <dgm:spPr/>
      <dgm:t>
        <a:bodyPr/>
        <a:lstStyle/>
        <a:p>
          <a:endParaRPr lang="en-US"/>
        </a:p>
      </dgm:t>
    </dgm:pt>
    <dgm:pt modelId="{A0B47CF5-EFB2-467E-B288-D6E29A6B6D84}" type="sibTrans" cxnId="{6F32BA88-6F71-47F5-9C73-0209760C9B63}">
      <dgm:prSet/>
      <dgm:spPr/>
      <dgm:t>
        <a:bodyPr/>
        <a:lstStyle/>
        <a:p>
          <a:endParaRPr lang="en-US"/>
        </a:p>
      </dgm:t>
    </dgm:pt>
    <dgm:pt modelId="{2BF5CA16-F216-4E89-B5C5-CF925E2A1D01}" type="pres">
      <dgm:prSet presAssocID="{4167524B-29DB-491F-B6E0-12EB567FF301}" presName="linear" presStyleCnt="0">
        <dgm:presLayoutVars>
          <dgm:animLvl val="lvl"/>
          <dgm:resizeHandles val="exact"/>
        </dgm:presLayoutVars>
      </dgm:prSet>
      <dgm:spPr/>
    </dgm:pt>
    <dgm:pt modelId="{EBC860E1-8D7D-40F6-806F-5CAE557B678E}" type="pres">
      <dgm:prSet presAssocID="{894358CE-5338-4429-B5DE-13BC4D8E94A9}" presName="parentText" presStyleLbl="node1" presStyleIdx="0" presStyleCnt="3">
        <dgm:presLayoutVars>
          <dgm:chMax val="0"/>
          <dgm:bulletEnabled val="1"/>
        </dgm:presLayoutVars>
      </dgm:prSet>
      <dgm:spPr/>
    </dgm:pt>
    <dgm:pt modelId="{47A577A1-C25C-4300-81A6-34D523837071}" type="pres">
      <dgm:prSet presAssocID="{E23F0FB2-75AD-4755-AD06-9B2673428E10}" presName="spacer" presStyleCnt="0"/>
      <dgm:spPr/>
    </dgm:pt>
    <dgm:pt modelId="{C3D291F5-84F3-404C-BEE0-B593F546C596}" type="pres">
      <dgm:prSet presAssocID="{95E490D6-52AB-4085-A702-9B7C54A3FF17}" presName="parentText" presStyleLbl="node1" presStyleIdx="1" presStyleCnt="3">
        <dgm:presLayoutVars>
          <dgm:chMax val="0"/>
          <dgm:bulletEnabled val="1"/>
        </dgm:presLayoutVars>
      </dgm:prSet>
      <dgm:spPr/>
    </dgm:pt>
    <dgm:pt modelId="{4684DAE0-45D9-47F5-8ED8-4221D15AE3DB}" type="pres">
      <dgm:prSet presAssocID="{DB596885-3506-4B12-B702-7FC2ECD9F0FE}" presName="spacer" presStyleCnt="0"/>
      <dgm:spPr/>
    </dgm:pt>
    <dgm:pt modelId="{5C1C2007-AF08-4AF2-8807-2C201CD08939}" type="pres">
      <dgm:prSet presAssocID="{D046A98F-82E5-4400-8F31-678667143D9B}" presName="parentText" presStyleLbl="node1" presStyleIdx="2" presStyleCnt="3">
        <dgm:presLayoutVars>
          <dgm:chMax val="0"/>
          <dgm:bulletEnabled val="1"/>
        </dgm:presLayoutVars>
      </dgm:prSet>
      <dgm:spPr/>
    </dgm:pt>
  </dgm:ptLst>
  <dgm:cxnLst>
    <dgm:cxn modelId="{50796B05-1DA6-4797-9288-326479D0B063}" type="presOf" srcId="{4167524B-29DB-491F-B6E0-12EB567FF301}" destId="{2BF5CA16-F216-4E89-B5C5-CF925E2A1D01}" srcOrd="0" destOrd="0" presId="urn:microsoft.com/office/officeart/2005/8/layout/vList2"/>
    <dgm:cxn modelId="{D225A139-0027-4FE7-BF19-B922A40A241D}" srcId="{4167524B-29DB-491F-B6E0-12EB567FF301}" destId="{95E490D6-52AB-4085-A702-9B7C54A3FF17}" srcOrd="1" destOrd="0" parTransId="{2EA2B4C3-8136-4124-B23F-5DD57FD75D0B}" sibTransId="{DB596885-3506-4B12-B702-7FC2ECD9F0FE}"/>
    <dgm:cxn modelId="{6F32BA88-6F71-47F5-9C73-0209760C9B63}" srcId="{4167524B-29DB-491F-B6E0-12EB567FF301}" destId="{D046A98F-82E5-4400-8F31-678667143D9B}" srcOrd="2" destOrd="0" parTransId="{B46267C7-B135-4E31-A35A-6C3FCAF91098}" sibTransId="{A0B47CF5-EFB2-467E-B288-D6E29A6B6D84}"/>
    <dgm:cxn modelId="{41E3EADB-2675-4DA7-BFD6-59336D8DE630}" type="presOf" srcId="{894358CE-5338-4429-B5DE-13BC4D8E94A9}" destId="{EBC860E1-8D7D-40F6-806F-5CAE557B678E}" srcOrd="0" destOrd="0" presId="urn:microsoft.com/office/officeart/2005/8/layout/vList2"/>
    <dgm:cxn modelId="{D827ADE6-BC6D-4E23-B7D9-827FA6EC4A15}" type="presOf" srcId="{D046A98F-82E5-4400-8F31-678667143D9B}" destId="{5C1C2007-AF08-4AF2-8807-2C201CD08939}" srcOrd="0" destOrd="0" presId="urn:microsoft.com/office/officeart/2005/8/layout/vList2"/>
    <dgm:cxn modelId="{734AB6F4-9F02-454D-8099-19091DFA88B2}" type="presOf" srcId="{95E490D6-52AB-4085-A702-9B7C54A3FF17}" destId="{C3D291F5-84F3-404C-BEE0-B593F546C596}" srcOrd="0" destOrd="0" presId="urn:microsoft.com/office/officeart/2005/8/layout/vList2"/>
    <dgm:cxn modelId="{3AE1A7F6-17DE-47F2-8E3C-EFAB26AFFA3D}" srcId="{4167524B-29DB-491F-B6E0-12EB567FF301}" destId="{894358CE-5338-4429-B5DE-13BC4D8E94A9}" srcOrd="0" destOrd="0" parTransId="{9AB217F6-36C4-447E-B610-5388DAD1D2B0}" sibTransId="{E23F0FB2-75AD-4755-AD06-9B2673428E10}"/>
    <dgm:cxn modelId="{60E22E85-28AA-4D54-86E8-8C83072BD93F}" type="presParOf" srcId="{2BF5CA16-F216-4E89-B5C5-CF925E2A1D01}" destId="{EBC860E1-8D7D-40F6-806F-5CAE557B678E}" srcOrd="0" destOrd="0" presId="urn:microsoft.com/office/officeart/2005/8/layout/vList2"/>
    <dgm:cxn modelId="{9A45886A-108E-4360-9032-F71360B997FE}" type="presParOf" srcId="{2BF5CA16-F216-4E89-B5C5-CF925E2A1D01}" destId="{47A577A1-C25C-4300-81A6-34D523837071}" srcOrd="1" destOrd="0" presId="urn:microsoft.com/office/officeart/2005/8/layout/vList2"/>
    <dgm:cxn modelId="{E9241086-F4AC-4CC9-B84E-986B0F95FA42}" type="presParOf" srcId="{2BF5CA16-F216-4E89-B5C5-CF925E2A1D01}" destId="{C3D291F5-84F3-404C-BEE0-B593F546C596}" srcOrd="2" destOrd="0" presId="urn:microsoft.com/office/officeart/2005/8/layout/vList2"/>
    <dgm:cxn modelId="{5EE2C954-9E29-4415-B44B-08EB3594FA8F}" type="presParOf" srcId="{2BF5CA16-F216-4E89-B5C5-CF925E2A1D01}" destId="{4684DAE0-45D9-47F5-8ED8-4221D15AE3DB}" srcOrd="3" destOrd="0" presId="urn:microsoft.com/office/officeart/2005/8/layout/vList2"/>
    <dgm:cxn modelId="{306F5E0A-6FBD-406E-9C3A-7227B5F8AE66}" type="presParOf" srcId="{2BF5CA16-F216-4E89-B5C5-CF925E2A1D01}" destId="{5C1C2007-AF08-4AF2-8807-2C201CD0893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A8783A-1EEB-4BD4-9DFF-24A736118611}"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E563CC74-D7D8-4D0B-8EF2-F64391E84A85}">
      <dgm:prSet/>
      <dgm:spPr/>
      <dgm:t>
        <a:bodyPr/>
        <a:lstStyle/>
        <a:p>
          <a:r>
            <a:rPr lang="en-US"/>
            <a:t>Critical instruments </a:t>
          </a:r>
        </a:p>
      </dgm:t>
    </dgm:pt>
    <dgm:pt modelId="{7F2E7CB5-A7A8-4D72-9DB2-4C66D339307F}" type="parTrans" cxnId="{0D19C04B-19C5-4AE8-94B5-2A8DF903650F}">
      <dgm:prSet/>
      <dgm:spPr/>
      <dgm:t>
        <a:bodyPr/>
        <a:lstStyle/>
        <a:p>
          <a:endParaRPr lang="en-US"/>
        </a:p>
      </dgm:t>
    </dgm:pt>
    <dgm:pt modelId="{1A790B8C-AE30-492B-9AAF-FAFCFE62CAC3}" type="sibTrans" cxnId="{0D19C04B-19C5-4AE8-94B5-2A8DF903650F}">
      <dgm:prSet/>
      <dgm:spPr/>
      <dgm:t>
        <a:bodyPr/>
        <a:lstStyle/>
        <a:p>
          <a:endParaRPr lang="en-US"/>
        </a:p>
      </dgm:t>
    </dgm:pt>
    <dgm:pt modelId="{5FFD9342-FD87-424B-9736-5B8F169502CA}">
      <dgm:prSet/>
      <dgm:spPr/>
      <dgm:t>
        <a:bodyPr/>
        <a:lstStyle/>
        <a:p>
          <a:r>
            <a:rPr lang="en-US"/>
            <a:t>Items used to penetrate soft tissue or bone</a:t>
          </a:r>
        </a:p>
      </dgm:t>
    </dgm:pt>
    <dgm:pt modelId="{8A9F64F3-81D0-4280-B50F-5B19BF424530}" type="parTrans" cxnId="{35CE827D-7DE7-4597-95C5-A8EBF74A4D7D}">
      <dgm:prSet/>
      <dgm:spPr/>
      <dgm:t>
        <a:bodyPr/>
        <a:lstStyle/>
        <a:p>
          <a:endParaRPr lang="en-US"/>
        </a:p>
      </dgm:t>
    </dgm:pt>
    <dgm:pt modelId="{047CD342-268B-49C6-B884-BD017C7B07F1}" type="sibTrans" cxnId="{35CE827D-7DE7-4597-95C5-A8EBF74A4D7D}">
      <dgm:prSet/>
      <dgm:spPr/>
      <dgm:t>
        <a:bodyPr/>
        <a:lstStyle/>
        <a:p>
          <a:endParaRPr lang="en-US"/>
        </a:p>
      </dgm:t>
    </dgm:pt>
    <dgm:pt modelId="{F9520216-F9A9-411E-BE8F-DE7E17A74146}">
      <dgm:prSet/>
      <dgm:spPr/>
      <dgm:t>
        <a:bodyPr/>
        <a:lstStyle/>
        <a:p>
          <a:r>
            <a:rPr lang="en-US" dirty="0"/>
            <a:t>Greatest risk of transmitting infection and must be sterilized by heat</a:t>
          </a:r>
        </a:p>
      </dgm:t>
    </dgm:pt>
    <dgm:pt modelId="{C1A6915A-6B29-407C-97F7-34818E9F88FA}" type="parTrans" cxnId="{F9B75A55-C09B-4AE8-A294-F86472F0D806}">
      <dgm:prSet/>
      <dgm:spPr/>
      <dgm:t>
        <a:bodyPr/>
        <a:lstStyle/>
        <a:p>
          <a:endParaRPr lang="en-US"/>
        </a:p>
      </dgm:t>
    </dgm:pt>
    <dgm:pt modelId="{558A3A27-AEF8-4E06-98CA-4F242474B090}" type="sibTrans" cxnId="{F9B75A55-C09B-4AE8-A294-F86472F0D806}">
      <dgm:prSet/>
      <dgm:spPr/>
      <dgm:t>
        <a:bodyPr/>
        <a:lstStyle/>
        <a:p>
          <a:endParaRPr lang="en-US"/>
        </a:p>
      </dgm:t>
    </dgm:pt>
    <dgm:pt modelId="{498F72D2-F290-4F7B-8B85-1ACD7FF728BA}">
      <dgm:prSet/>
      <dgm:spPr/>
      <dgm:t>
        <a:bodyPr/>
        <a:lstStyle/>
        <a:p>
          <a:r>
            <a:rPr lang="en-US"/>
            <a:t>Semicritical instruments </a:t>
          </a:r>
        </a:p>
      </dgm:t>
    </dgm:pt>
    <dgm:pt modelId="{B962E976-6A32-42FF-9A10-2EA314F27A8E}" type="parTrans" cxnId="{66F3D056-3BA1-4E19-B79F-5876085F7660}">
      <dgm:prSet/>
      <dgm:spPr/>
      <dgm:t>
        <a:bodyPr/>
        <a:lstStyle/>
        <a:p>
          <a:endParaRPr lang="en-US"/>
        </a:p>
      </dgm:t>
    </dgm:pt>
    <dgm:pt modelId="{BCA71A0C-25AC-470E-B70B-6DBFC43A614F}" type="sibTrans" cxnId="{66F3D056-3BA1-4E19-B79F-5876085F7660}">
      <dgm:prSet/>
      <dgm:spPr/>
      <dgm:t>
        <a:bodyPr/>
        <a:lstStyle/>
        <a:p>
          <a:endParaRPr lang="en-US"/>
        </a:p>
      </dgm:t>
    </dgm:pt>
    <dgm:pt modelId="{442B370C-DD75-401D-8F85-E53495BFDBCF}">
      <dgm:prSet/>
      <dgm:spPr/>
      <dgm:t>
        <a:bodyPr/>
        <a:lstStyle/>
        <a:p>
          <a:r>
            <a:rPr lang="en-US"/>
            <a:t>Touch mucous membranes or nonintact skin</a:t>
          </a:r>
        </a:p>
      </dgm:t>
    </dgm:pt>
    <dgm:pt modelId="{F5572A77-29F1-48B6-8701-026EA61AD1F8}" type="parTrans" cxnId="{962D7742-E7E9-4C48-A121-AA6708EA7765}">
      <dgm:prSet/>
      <dgm:spPr/>
      <dgm:t>
        <a:bodyPr/>
        <a:lstStyle/>
        <a:p>
          <a:endParaRPr lang="en-US"/>
        </a:p>
      </dgm:t>
    </dgm:pt>
    <dgm:pt modelId="{73A09901-11B1-4A60-BE51-4445530322AB}" type="sibTrans" cxnId="{962D7742-E7E9-4C48-A121-AA6708EA7765}">
      <dgm:prSet/>
      <dgm:spPr/>
      <dgm:t>
        <a:bodyPr/>
        <a:lstStyle/>
        <a:p>
          <a:endParaRPr lang="en-US"/>
        </a:p>
      </dgm:t>
    </dgm:pt>
    <dgm:pt modelId="{CC7CA07D-1464-4B8D-9A89-2D69E7E35206}">
      <dgm:prSet/>
      <dgm:spPr/>
      <dgm:t>
        <a:bodyPr/>
        <a:lstStyle/>
        <a:p>
          <a:r>
            <a:rPr lang="en-US"/>
            <a:t>Lower transmission risk</a:t>
          </a:r>
        </a:p>
      </dgm:t>
    </dgm:pt>
    <dgm:pt modelId="{835751CA-417A-4A75-A456-BE30A0C104D6}" type="parTrans" cxnId="{F17AB769-626C-490A-A0A0-4406094CB424}">
      <dgm:prSet/>
      <dgm:spPr/>
      <dgm:t>
        <a:bodyPr/>
        <a:lstStyle/>
        <a:p>
          <a:endParaRPr lang="en-US"/>
        </a:p>
      </dgm:t>
    </dgm:pt>
    <dgm:pt modelId="{D0083726-13D0-4FBD-9644-6AEA37CFFE97}" type="sibTrans" cxnId="{F17AB769-626C-490A-A0A0-4406094CB424}">
      <dgm:prSet/>
      <dgm:spPr/>
      <dgm:t>
        <a:bodyPr/>
        <a:lstStyle/>
        <a:p>
          <a:endParaRPr lang="en-US"/>
        </a:p>
      </dgm:t>
    </dgm:pt>
    <dgm:pt modelId="{AFD6889E-E17F-4429-925C-36F19F3B5A4D}">
      <dgm:prSet/>
      <dgm:spPr/>
      <dgm:t>
        <a:bodyPr/>
        <a:lstStyle/>
        <a:p>
          <a:r>
            <a:rPr lang="en-US"/>
            <a:t>Sterilized by heat or receive minimum high-level disinfection if not heat tolerant</a:t>
          </a:r>
        </a:p>
      </dgm:t>
    </dgm:pt>
    <dgm:pt modelId="{B89201ED-E83F-4800-AD40-AA4F08B920D9}" type="parTrans" cxnId="{2A0E0D2C-87A6-422B-807D-BA9424AAACF5}">
      <dgm:prSet/>
      <dgm:spPr/>
      <dgm:t>
        <a:bodyPr/>
        <a:lstStyle/>
        <a:p>
          <a:endParaRPr lang="en-US"/>
        </a:p>
      </dgm:t>
    </dgm:pt>
    <dgm:pt modelId="{D5039EC0-CF7E-4F45-9A84-A9760921DCEB}" type="sibTrans" cxnId="{2A0E0D2C-87A6-422B-807D-BA9424AAACF5}">
      <dgm:prSet/>
      <dgm:spPr/>
      <dgm:t>
        <a:bodyPr/>
        <a:lstStyle/>
        <a:p>
          <a:endParaRPr lang="en-US"/>
        </a:p>
      </dgm:t>
    </dgm:pt>
    <dgm:pt modelId="{F94D9285-8D46-44AF-B8AE-CA6901F47AFB}" type="pres">
      <dgm:prSet presAssocID="{68A8783A-1EEB-4BD4-9DFF-24A736118611}" presName="linear" presStyleCnt="0">
        <dgm:presLayoutVars>
          <dgm:dir/>
          <dgm:animLvl val="lvl"/>
          <dgm:resizeHandles val="exact"/>
        </dgm:presLayoutVars>
      </dgm:prSet>
      <dgm:spPr/>
    </dgm:pt>
    <dgm:pt modelId="{5863A890-6C6A-4D98-A8DA-7311CEADC500}" type="pres">
      <dgm:prSet presAssocID="{E563CC74-D7D8-4D0B-8EF2-F64391E84A85}" presName="parentLin" presStyleCnt="0"/>
      <dgm:spPr/>
    </dgm:pt>
    <dgm:pt modelId="{65EB1B38-ADCB-417C-8CEA-6C7872A87FF2}" type="pres">
      <dgm:prSet presAssocID="{E563CC74-D7D8-4D0B-8EF2-F64391E84A85}" presName="parentLeftMargin" presStyleLbl="node1" presStyleIdx="0" presStyleCnt="2"/>
      <dgm:spPr/>
    </dgm:pt>
    <dgm:pt modelId="{5EC6ECE6-6246-4C43-AD95-7E015FEFE2D4}" type="pres">
      <dgm:prSet presAssocID="{E563CC74-D7D8-4D0B-8EF2-F64391E84A85}" presName="parentText" presStyleLbl="node1" presStyleIdx="0" presStyleCnt="2">
        <dgm:presLayoutVars>
          <dgm:chMax val="0"/>
          <dgm:bulletEnabled val="1"/>
        </dgm:presLayoutVars>
      </dgm:prSet>
      <dgm:spPr/>
    </dgm:pt>
    <dgm:pt modelId="{6C6CE9C4-460D-4A55-B60C-911C27BBC1FF}" type="pres">
      <dgm:prSet presAssocID="{E563CC74-D7D8-4D0B-8EF2-F64391E84A85}" presName="negativeSpace" presStyleCnt="0"/>
      <dgm:spPr/>
    </dgm:pt>
    <dgm:pt modelId="{4F5FD621-9EFD-4909-9DD9-53C259DB1CEA}" type="pres">
      <dgm:prSet presAssocID="{E563CC74-D7D8-4D0B-8EF2-F64391E84A85}" presName="childText" presStyleLbl="conFgAcc1" presStyleIdx="0" presStyleCnt="2">
        <dgm:presLayoutVars>
          <dgm:bulletEnabled val="1"/>
        </dgm:presLayoutVars>
      </dgm:prSet>
      <dgm:spPr/>
    </dgm:pt>
    <dgm:pt modelId="{8B50B907-E611-4F38-8774-F139ECD03A32}" type="pres">
      <dgm:prSet presAssocID="{1A790B8C-AE30-492B-9AAF-FAFCFE62CAC3}" presName="spaceBetweenRectangles" presStyleCnt="0"/>
      <dgm:spPr/>
    </dgm:pt>
    <dgm:pt modelId="{A5266363-FD35-4372-BAC9-049C3CE4A56A}" type="pres">
      <dgm:prSet presAssocID="{498F72D2-F290-4F7B-8B85-1ACD7FF728BA}" presName="parentLin" presStyleCnt="0"/>
      <dgm:spPr/>
    </dgm:pt>
    <dgm:pt modelId="{E6BC78F6-0772-4925-B0E4-7C5A9A36AEE4}" type="pres">
      <dgm:prSet presAssocID="{498F72D2-F290-4F7B-8B85-1ACD7FF728BA}" presName="parentLeftMargin" presStyleLbl="node1" presStyleIdx="0" presStyleCnt="2"/>
      <dgm:spPr/>
    </dgm:pt>
    <dgm:pt modelId="{F77DD0FF-0400-4291-8E98-0BCA7FBDFA6D}" type="pres">
      <dgm:prSet presAssocID="{498F72D2-F290-4F7B-8B85-1ACD7FF728BA}" presName="parentText" presStyleLbl="node1" presStyleIdx="1" presStyleCnt="2">
        <dgm:presLayoutVars>
          <dgm:chMax val="0"/>
          <dgm:bulletEnabled val="1"/>
        </dgm:presLayoutVars>
      </dgm:prSet>
      <dgm:spPr/>
    </dgm:pt>
    <dgm:pt modelId="{E701EBAB-0C43-41C0-912E-934A2A938C6D}" type="pres">
      <dgm:prSet presAssocID="{498F72D2-F290-4F7B-8B85-1ACD7FF728BA}" presName="negativeSpace" presStyleCnt="0"/>
      <dgm:spPr/>
    </dgm:pt>
    <dgm:pt modelId="{28786E63-7480-4408-859C-75FC5B2A9C1C}" type="pres">
      <dgm:prSet presAssocID="{498F72D2-F290-4F7B-8B85-1ACD7FF728BA}" presName="childText" presStyleLbl="conFgAcc1" presStyleIdx="1" presStyleCnt="2">
        <dgm:presLayoutVars>
          <dgm:bulletEnabled val="1"/>
        </dgm:presLayoutVars>
      </dgm:prSet>
      <dgm:spPr/>
    </dgm:pt>
  </dgm:ptLst>
  <dgm:cxnLst>
    <dgm:cxn modelId="{EC2E011E-B0D5-4A89-B0B2-FA32AC501A45}" type="presOf" srcId="{68A8783A-1EEB-4BD4-9DFF-24A736118611}" destId="{F94D9285-8D46-44AF-B8AE-CA6901F47AFB}" srcOrd="0" destOrd="0" presId="urn:microsoft.com/office/officeart/2005/8/layout/list1"/>
    <dgm:cxn modelId="{2A0E0D2C-87A6-422B-807D-BA9424AAACF5}" srcId="{498F72D2-F290-4F7B-8B85-1ACD7FF728BA}" destId="{AFD6889E-E17F-4429-925C-36F19F3B5A4D}" srcOrd="2" destOrd="0" parTransId="{B89201ED-E83F-4800-AD40-AA4F08B920D9}" sibTransId="{D5039EC0-CF7E-4F45-9A84-A9760921DCEB}"/>
    <dgm:cxn modelId="{CC384D35-D308-4D6D-A072-308FC14858C5}" type="presOf" srcId="{442B370C-DD75-401D-8F85-E53495BFDBCF}" destId="{28786E63-7480-4408-859C-75FC5B2A9C1C}" srcOrd="0" destOrd="0" presId="urn:microsoft.com/office/officeart/2005/8/layout/list1"/>
    <dgm:cxn modelId="{F7682938-CD69-4307-924E-4EC9BFF53485}" type="presOf" srcId="{E563CC74-D7D8-4D0B-8EF2-F64391E84A85}" destId="{65EB1B38-ADCB-417C-8CEA-6C7872A87FF2}" srcOrd="0" destOrd="0" presId="urn:microsoft.com/office/officeart/2005/8/layout/list1"/>
    <dgm:cxn modelId="{F4C6D95D-3E6E-4D1F-AB26-DA740BEF2F99}" type="presOf" srcId="{498F72D2-F290-4F7B-8B85-1ACD7FF728BA}" destId="{F77DD0FF-0400-4291-8E98-0BCA7FBDFA6D}" srcOrd="1" destOrd="0" presId="urn:microsoft.com/office/officeart/2005/8/layout/list1"/>
    <dgm:cxn modelId="{6BED2B41-1114-4A61-A6FC-9F55F91859DD}" type="presOf" srcId="{AFD6889E-E17F-4429-925C-36F19F3B5A4D}" destId="{28786E63-7480-4408-859C-75FC5B2A9C1C}" srcOrd="0" destOrd="2" presId="urn:microsoft.com/office/officeart/2005/8/layout/list1"/>
    <dgm:cxn modelId="{962D7742-E7E9-4C48-A121-AA6708EA7765}" srcId="{498F72D2-F290-4F7B-8B85-1ACD7FF728BA}" destId="{442B370C-DD75-401D-8F85-E53495BFDBCF}" srcOrd="0" destOrd="0" parTransId="{F5572A77-29F1-48B6-8701-026EA61AD1F8}" sibTransId="{73A09901-11B1-4A60-BE51-4445530322AB}"/>
    <dgm:cxn modelId="{F17AB769-626C-490A-A0A0-4406094CB424}" srcId="{498F72D2-F290-4F7B-8B85-1ACD7FF728BA}" destId="{CC7CA07D-1464-4B8D-9A89-2D69E7E35206}" srcOrd="1" destOrd="0" parTransId="{835751CA-417A-4A75-A456-BE30A0C104D6}" sibTransId="{D0083726-13D0-4FBD-9644-6AEA37CFFE97}"/>
    <dgm:cxn modelId="{0D19C04B-19C5-4AE8-94B5-2A8DF903650F}" srcId="{68A8783A-1EEB-4BD4-9DFF-24A736118611}" destId="{E563CC74-D7D8-4D0B-8EF2-F64391E84A85}" srcOrd="0" destOrd="0" parTransId="{7F2E7CB5-A7A8-4D72-9DB2-4C66D339307F}" sibTransId="{1A790B8C-AE30-492B-9AAF-FAFCFE62CAC3}"/>
    <dgm:cxn modelId="{E6B8B851-2AD9-4BFE-9DC3-56DEF8D76773}" type="presOf" srcId="{498F72D2-F290-4F7B-8B85-1ACD7FF728BA}" destId="{E6BC78F6-0772-4925-B0E4-7C5A9A36AEE4}" srcOrd="0" destOrd="0" presId="urn:microsoft.com/office/officeart/2005/8/layout/list1"/>
    <dgm:cxn modelId="{F9B75A55-C09B-4AE8-A294-F86472F0D806}" srcId="{E563CC74-D7D8-4D0B-8EF2-F64391E84A85}" destId="{F9520216-F9A9-411E-BE8F-DE7E17A74146}" srcOrd="1" destOrd="0" parTransId="{C1A6915A-6B29-407C-97F7-34818E9F88FA}" sibTransId="{558A3A27-AEF8-4E06-98CA-4F242474B090}"/>
    <dgm:cxn modelId="{66F3D056-3BA1-4E19-B79F-5876085F7660}" srcId="{68A8783A-1EEB-4BD4-9DFF-24A736118611}" destId="{498F72D2-F290-4F7B-8B85-1ACD7FF728BA}" srcOrd="1" destOrd="0" parTransId="{B962E976-6A32-42FF-9A10-2EA314F27A8E}" sibTransId="{BCA71A0C-25AC-470E-B70B-6DBFC43A614F}"/>
    <dgm:cxn modelId="{35CE827D-7DE7-4597-95C5-A8EBF74A4D7D}" srcId="{E563CC74-D7D8-4D0B-8EF2-F64391E84A85}" destId="{5FFD9342-FD87-424B-9736-5B8F169502CA}" srcOrd="0" destOrd="0" parTransId="{8A9F64F3-81D0-4280-B50F-5B19BF424530}" sibTransId="{047CD342-268B-49C6-B884-BD017C7B07F1}"/>
    <dgm:cxn modelId="{CA1B8E9E-14C1-43D0-B06D-FEEB292BD4CF}" type="presOf" srcId="{E563CC74-D7D8-4D0B-8EF2-F64391E84A85}" destId="{5EC6ECE6-6246-4C43-AD95-7E015FEFE2D4}" srcOrd="1" destOrd="0" presId="urn:microsoft.com/office/officeart/2005/8/layout/list1"/>
    <dgm:cxn modelId="{80140CB9-E49E-42B9-96FD-05B0A76BF86F}" type="presOf" srcId="{5FFD9342-FD87-424B-9736-5B8F169502CA}" destId="{4F5FD621-9EFD-4909-9DD9-53C259DB1CEA}" srcOrd="0" destOrd="0" presId="urn:microsoft.com/office/officeart/2005/8/layout/list1"/>
    <dgm:cxn modelId="{2A2E24CE-5432-466A-827A-BE51CC489612}" type="presOf" srcId="{CC7CA07D-1464-4B8D-9A89-2D69E7E35206}" destId="{28786E63-7480-4408-859C-75FC5B2A9C1C}" srcOrd="0" destOrd="1" presId="urn:microsoft.com/office/officeart/2005/8/layout/list1"/>
    <dgm:cxn modelId="{4CD6AFDC-2D2D-46AB-9006-E4BA209A3F84}" type="presOf" srcId="{F9520216-F9A9-411E-BE8F-DE7E17A74146}" destId="{4F5FD621-9EFD-4909-9DD9-53C259DB1CEA}" srcOrd="0" destOrd="1" presId="urn:microsoft.com/office/officeart/2005/8/layout/list1"/>
    <dgm:cxn modelId="{2E7D7AA0-C30E-4DFB-BD61-B5377A8FEB6C}" type="presParOf" srcId="{F94D9285-8D46-44AF-B8AE-CA6901F47AFB}" destId="{5863A890-6C6A-4D98-A8DA-7311CEADC500}" srcOrd="0" destOrd="0" presId="urn:microsoft.com/office/officeart/2005/8/layout/list1"/>
    <dgm:cxn modelId="{DBACDC42-4B25-40B3-8ACE-177C6DF1CF74}" type="presParOf" srcId="{5863A890-6C6A-4D98-A8DA-7311CEADC500}" destId="{65EB1B38-ADCB-417C-8CEA-6C7872A87FF2}" srcOrd="0" destOrd="0" presId="urn:microsoft.com/office/officeart/2005/8/layout/list1"/>
    <dgm:cxn modelId="{DED12579-C5F6-4E4B-9AED-1795038AE70B}" type="presParOf" srcId="{5863A890-6C6A-4D98-A8DA-7311CEADC500}" destId="{5EC6ECE6-6246-4C43-AD95-7E015FEFE2D4}" srcOrd="1" destOrd="0" presId="urn:microsoft.com/office/officeart/2005/8/layout/list1"/>
    <dgm:cxn modelId="{E07D7A34-E46C-40D9-8429-364835FFDD72}" type="presParOf" srcId="{F94D9285-8D46-44AF-B8AE-CA6901F47AFB}" destId="{6C6CE9C4-460D-4A55-B60C-911C27BBC1FF}" srcOrd="1" destOrd="0" presId="urn:microsoft.com/office/officeart/2005/8/layout/list1"/>
    <dgm:cxn modelId="{3F667D57-02CC-45FE-A91D-9C8E83FC9E45}" type="presParOf" srcId="{F94D9285-8D46-44AF-B8AE-CA6901F47AFB}" destId="{4F5FD621-9EFD-4909-9DD9-53C259DB1CEA}" srcOrd="2" destOrd="0" presId="urn:microsoft.com/office/officeart/2005/8/layout/list1"/>
    <dgm:cxn modelId="{F53C8B1A-1FD5-4497-AF9C-809245D32A2D}" type="presParOf" srcId="{F94D9285-8D46-44AF-B8AE-CA6901F47AFB}" destId="{8B50B907-E611-4F38-8774-F139ECD03A32}" srcOrd="3" destOrd="0" presId="urn:microsoft.com/office/officeart/2005/8/layout/list1"/>
    <dgm:cxn modelId="{12DEE7BD-6D65-4B6B-8008-F5991B217F1B}" type="presParOf" srcId="{F94D9285-8D46-44AF-B8AE-CA6901F47AFB}" destId="{A5266363-FD35-4372-BAC9-049C3CE4A56A}" srcOrd="4" destOrd="0" presId="urn:microsoft.com/office/officeart/2005/8/layout/list1"/>
    <dgm:cxn modelId="{28DB8FA4-9619-45AB-BA84-8C923B89A772}" type="presParOf" srcId="{A5266363-FD35-4372-BAC9-049C3CE4A56A}" destId="{E6BC78F6-0772-4925-B0E4-7C5A9A36AEE4}" srcOrd="0" destOrd="0" presId="urn:microsoft.com/office/officeart/2005/8/layout/list1"/>
    <dgm:cxn modelId="{E3E6EB95-646C-4555-9E9D-C820C54EDA5F}" type="presParOf" srcId="{A5266363-FD35-4372-BAC9-049C3CE4A56A}" destId="{F77DD0FF-0400-4291-8E98-0BCA7FBDFA6D}" srcOrd="1" destOrd="0" presId="urn:microsoft.com/office/officeart/2005/8/layout/list1"/>
    <dgm:cxn modelId="{2C856577-DDC3-48F9-B706-4B96F43EE28E}" type="presParOf" srcId="{F94D9285-8D46-44AF-B8AE-CA6901F47AFB}" destId="{E701EBAB-0C43-41C0-912E-934A2A938C6D}" srcOrd="5" destOrd="0" presId="urn:microsoft.com/office/officeart/2005/8/layout/list1"/>
    <dgm:cxn modelId="{FAF45C87-91E7-4DC1-88B6-19FA3EE9CB73}" type="presParOf" srcId="{F94D9285-8D46-44AF-B8AE-CA6901F47AFB}" destId="{28786E63-7480-4408-859C-75FC5B2A9C1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542762-E6DE-4D40-AC44-A0F092F9A3B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F14D41C-F3F1-41D4-83AD-9AEFF5B96339}">
      <dgm:prSet/>
      <dgm:spPr/>
      <dgm:t>
        <a:bodyPr/>
        <a:lstStyle/>
        <a:p>
          <a:r>
            <a:rPr lang="en-US" dirty="0"/>
            <a:t>The dental assistant may be exposed to microorganisms through contact with contaminated instruments or other patient care items</a:t>
          </a:r>
        </a:p>
      </dgm:t>
    </dgm:pt>
    <dgm:pt modelId="{72358746-6248-4B99-A6CD-B816AD3917E9}" type="parTrans" cxnId="{3B4B53C4-4C5B-42DA-81A2-F542560B14B7}">
      <dgm:prSet/>
      <dgm:spPr/>
      <dgm:t>
        <a:bodyPr/>
        <a:lstStyle/>
        <a:p>
          <a:endParaRPr lang="en-US"/>
        </a:p>
      </dgm:t>
    </dgm:pt>
    <dgm:pt modelId="{BAD559DE-56C0-49FE-9EB2-41C0F1D28994}" type="sibTrans" cxnId="{3B4B53C4-4C5B-42DA-81A2-F542560B14B7}">
      <dgm:prSet/>
      <dgm:spPr/>
      <dgm:t>
        <a:bodyPr/>
        <a:lstStyle/>
        <a:p>
          <a:endParaRPr lang="en-US"/>
        </a:p>
      </dgm:t>
    </dgm:pt>
    <dgm:pt modelId="{13000539-4F77-48EC-A9E6-19910DFDBA4D}">
      <dgm:prSet/>
      <dgm:spPr/>
      <dgm:t>
        <a:bodyPr/>
        <a:lstStyle/>
        <a:p>
          <a:r>
            <a:rPr lang="en-US"/>
            <a:t>Exposure can occur through percutaneous injury (e.g., needle sticks, cuts) or contact with the mucous membranes of the eyes, nose, or mouth</a:t>
          </a:r>
        </a:p>
      </dgm:t>
    </dgm:pt>
    <dgm:pt modelId="{E39AEF0E-4CA7-4B20-929C-BB841BF7D2B6}" type="parTrans" cxnId="{F805F105-73F5-42B9-98B1-1813C2CD4264}">
      <dgm:prSet/>
      <dgm:spPr/>
      <dgm:t>
        <a:bodyPr/>
        <a:lstStyle/>
        <a:p>
          <a:endParaRPr lang="en-US"/>
        </a:p>
      </dgm:t>
    </dgm:pt>
    <dgm:pt modelId="{BCA67444-3A6E-402D-AD7E-3EB2803AE434}" type="sibTrans" cxnId="{F805F105-73F5-42B9-98B1-1813C2CD4264}">
      <dgm:prSet/>
      <dgm:spPr/>
      <dgm:t>
        <a:bodyPr/>
        <a:lstStyle/>
        <a:p>
          <a:endParaRPr lang="en-US"/>
        </a:p>
      </dgm:t>
    </dgm:pt>
    <dgm:pt modelId="{DB3A1453-8FE7-469E-8D61-F04FDC4A09EE}" type="pres">
      <dgm:prSet presAssocID="{B4542762-E6DE-4D40-AC44-A0F092F9A3B8}" presName="linear" presStyleCnt="0">
        <dgm:presLayoutVars>
          <dgm:animLvl val="lvl"/>
          <dgm:resizeHandles val="exact"/>
        </dgm:presLayoutVars>
      </dgm:prSet>
      <dgm:spPr/>
    </dgm:pt>
    <dgm:pt modelId="{F74A8892-DA08-4D10-A5F1-069663B02DAA}" type="pres">
      <dgm:prSet presAssocID="{CF14D41C-F3F1-41D4-83AD-9AEFF5B96339}" presName="parentText" presStyleLbl="node1" presStyleIdx="0" presStyleCnt="2">
        <dgm:presLayoutVars>
          <dgm:chMax val="0"/>
          <dgm:bulletEnabled val="1"/>
        </dgm:presLayoutVars>
      </dgm:prSet>
      <dgm:spPr/>
    </dgm:pt>
    <dgm:pt modelId="{08E43BA9-0A48-4004-A586-714E5A8E091E}" type="pres">
      <dgm:prSet presAssocID="{BAD559DE-56C0-49FE-9EB2-41C0F1D28994}" presName="spacer" presStyleCnt="0"/>
      <dgm:spPr/>
    </dgm:pt>
    <dgm:pt modelId="{9351B961-BE42-42B5-82B4-B5AE69F8E7A0}" type="pres">
      <dgm:prSet presAssocID="{13000539-4F77-48EC-A9E6-19910DFDBA4D}" presName="parentText" presStyleLbl="node1" presStyleIdx="1" presStyleCnt="2">
        <dgm:presLayoutVars>
          <dgm:chMax val="0"/>
          <dgm:bulletEnabled val="1"/>
        </dgm:presLayoutVars>
      </dgm:prSet>
      <dgm:spPr/>
    </dgm:pt>
  </dgm:ptLst>
  <dgm:cxnLst>
    <dgm:cxn modelId="{F805F105-73F5-42B9-98B1-1813C2CD4264}" srcId="{B4542762-E6DE-4D40-AC44-A0F092F9A3B8}" destId="{13000539-4F77-48EC-A9E6-19910DFDBA4D}" srcOrd="1" destOrd="0" parTransId="{E39AEF0E-4CA7-4B20-929C-BB841BF7D2B6}" sibTransId="{BCA67444-3A6E-402D-AD7E-3EB2803AE434}"/>
    <dgm:cxn modelId="{00F86017-7EB6-47EE-8389-2CC2A6A652E8}" type="presOf" srcId="{B4542762-E6DE-4D40-AC44-A0F092F9A3B8}" destId="{DB3A1453-8FE7-469E-8D61-F04FDC4A09EE}" srcOrd="0" destOrd="0" presId="urn:microsoft.com/office/officeart/2005/8/layout/vList2"/>
    <dgm:cxn modelId="{0173ED36-09C2-4E06-9DE3-6894F39F49EB}" type="presOf" srcId="{13000539-4F77-48EC-A9E6-19910DFDBA4D}" destId="{9351B961-BE42-42B5-82B4-B5AE69F8E7A0}" srcOrd="0" destOrd="0" presId="urn:microsoft.com/office/officeart/2005/8/layout/vList2"/>
    <dgm:cxn modelId="{3B4B53C4-4C5B-42DA-81A2-F542560B14B7}" srcId="{B4542762-E6DE-4D40-AC44-A0F092F9A3B8}" destId="{CF14D41C-F3F1-41D4-83AD-9AEFF5B96339}" srcOrd="0" destOrd="0" parTransId="{72358746-6248-4B99-A6CD-B816AD3917E9}" sibTransId="{BAD559DE-56C0-49FE-9EB2-41C0F1D28994}"/>
    <dgm:cxn modelId="{76D618EB-C9CF-4321-A7F3-1F65E464B2F6}" type="presOf" srcId="{CF14D41C-F3F1-41D4-83AD-9AEFF5B96339}" destId="{F74A8892-DA08-4D10-A5F1-069663B02DAA}" srcOrd="0" destOrd="0" presId="urn:microsoft.com/office/officeart/2005/8/layout/vList2"/>
    <dgm:cxn modelId="{B24DEEF0-3256-4632-B39C-ED6C1B2C8439}" type="presParOf" srcId="{DB3A1453-8FE7-469E-8D61-F04FDC4A09EE}" destId="{F74A8892-DA08-4D10-A5F1-069663B02DAA}" srcOrd="0" destOrd="0" presId="urn:microsoft.com/office/officeart/2005/8/layout/vList2"/>
    <dgm:cxn modelId="{CBC13EAD-1145-4549-A1F7-A42B33FEC5F0}" type="presParOf" srcId="{DB3A1453-8FE7-469E-8D61-F04FDC4A09EE}" destId="{08E43BA9-0A48-4004-A586-714E5A8E091E}" srcOrd="1" destOrd="0" presId="urn:microsoft.com/office/officeart/2005/8/layout/vList2"/>
    <dgm:cxn modelId="{8F20C19E-8CBA-4B19-972F-E461D0326C9B}" type="presParOf" srcId="{DB3A1453-8FE7-469E-8D61-F04FDC4A09EE}" destId="{9351B961-BE42-42B5-82B4-B5AE69F8E7A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122AF-3327-43BF-A8BA-1E3E5BD96A76}">
      <dsp:nvSpPr>
        <dsp:cNvPr id="0" name=""/>
        <dsp:cNvSpPr/>
      </dsp:nvSpPr>
      <dsp:spPr>
        <a:xfrm>
          <a:off x="0" y="0"/>
          <a:ext cx="101395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1E77E-14C0-47ED-A084-247AD6FB3C3E}">
      <dsp:nvSpPr>
        <dsp:cNvPr id="0" name=""/>
        <dsp:cNvSpPr/>
      </dsp:nvSpPr>
      <dsp:spPr>
        <a:xfrm>
          <a:off x="0" y="0"/>
          <a:ext cx="10139598" cy="2213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The written program must describe how your compliance system works. </a:t>
          </a:r>
        </a:p>
      </dsp:txBody>
      <dsp:txXfrm>
        <a:off x="0" y="0"/>
        <a:ext cx="10139598" cy="2213306"/>
      </dsp:txXfrm>
    </dsp:sp>
    <dsp:sp modelId="{683BD791-723C-49FC-8507-97DCD5A0E2F6}">
      <dsp:nvSpPr>
        <dsp:cNvPr id="0" name=""/>
        <dsp:cNvSpPr/>
      </dsp:nvSpPr>
      <dsp:spPr>
        <a:xfrm>
          <a:off x="0" y="2213306"/>
          <a:ext cx="10139598" cy="0"/>
        </a:xfrm>
        <a:prstGeom prst="line">
          <a:avLst/>
        </a:prstGeom>
        <a:solidFill>
          <a:schemeClr val="accent2">
            <a:hueOff val="-882696"/>
            <a:satOff val="4218"/>
            <a:lumOff val="5883"/>
            <a:alphaOff val="0"/>
          </a:schemeClr>
        </a:solidFill>
        <a:ln w="12700" cap="flat" cmpd="sng" algn="ctr">
          <a:solidFill>
            <a:schemeClr val="accent2">
              <a:hueOff val="-882696"/>
              <a:satOff val="4218"/>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A6752-470E-42DC-9A28-A243E77CD1C0}">
      <dsp:nvSpPr>
        <dsp:cNvPr id="0" name=""/>
        <dsp:cNvSpPr/>
      </dsp:nvSpPr>
      <dsp:spPr>
        <a:xfrm>
          <a:off x="0" y="2213306"/>
          <a:ext cx="10139598" cy="2213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It must include information about access to safety data sheet, labeling, personal protective equipment and provisions for the training of employees.</a:t>
          </a:r>
        </a:p>
      </dsp:txBody>
      <dsp:txXfrm>
        <a:off x="0" y="2213306"/>
        <a:ext cx="10139598" cy="2213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CCA48-38E2-4959-B090-0F2A8CA0E150}">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59645-B231-4CD2-9E7A-3014BC7BAB62}">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Required list of all hazardous chemicals/materials in the office</a:t>
          </a:r>
        </a:p>
      </dsp:txBody>
      <dsp:txXfrm>
        <a:off x="0" y="2124"/>
        <a:ext cx="10515600" cy="1449029"/>
      </dsp:txXfrm>
    </dsp:sp>
    <dsp:sp modelId="{6E8352D5-8B37-411E-8CA9-D599CFD576F3}">
      <dsp:nvSpPr>
        <dsp:cNvPr id="0" name=""/>
        <dsp:cNvSpPr/>
      </dsp:nvSpPr>
      <dsp:spPr>
        <a:xfrm>
          <a:off x="0" y="145115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4EA48-BC8B-443A-9A8D-68CC912AF833}">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Update new chemicals/products are received</a:t>
          </a:r>
        </a:p>
      </dsp:txBody>
      <dsp:txXfrm>
        <a:off x="0" y="1451154"/>
        <a:ext cx="10515600" cy="1449029"/>
      </dsp:txXfrm>
    </dsp:sp>
    <dsp:sp modelId="{9A113BDD-6E8A-4723-9E84-B67C10903104}">
      <dsp:nvSpPr>
        <dsp:cNvPr id="0" name=""/>
        <dsp:cNvSpPr/>
      </dsp:nvSpPr>
      <dsp:spPr>
        <a:xfrm>
          <a:off x="0" y="2900183"/>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CDD7C-E17D-4F44-BDA6-25BB107A7486}">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Placed within the compliance manual and posted in a prominent area in the office</a:t>
          </a:r>
        </a:p>
      </dsp:txBody>
      <dsp:txXfrm>
        <a:off x="0" y="2900183"/>
        <a:ext cx="10515600" cy="1449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F1D50-CA5A-48BF-A97A-B3C4582AAA3B}">
      <dsp:nvSpPr>
        <dsp:cNvPr id="0" name=""/>
        <dsp:cNvSpPr/>
      </dsp:nvSpPr>
      <dsp:spPr>
        <a:xfrm>
          <a:off x="3080"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Fatigue</a:t>
          </a:r>
        </a:p>
      </dsp:txBody>
      <dsp:txXfrm>
        <a:off x="3080" y="587032"/>
        <a:ext cx="2444055" cy="1466433"/>
      </dsp:txXfrm>
    </dsp:sp>
    <dsp:sp modelId="{BD9363B5-6516-4EA9-8C13-01196EBB3D77}">
      <dsp:nvSpPr>
        <dsp:cNvPr id="0" name=""/>
        <dsp:cNvSpPr/>
      </dsp:nvSpPr>
      <dsp:spPr>
        <a:xfrm>
          <a:off x="2691541"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Fever</a:t>
          </a:r>
        </a:p>
      </dsp:txBody>
      <dsp:txXfrm>
        <a:off x="2691541" y="587032"/>
        <a:ext cx="2444055" cy="1466433"/>
      </dsp:txXfrm>
    </dsp:sp>
    <dsp:sp modelId="{AE88B459-DE5E-4919-B20F-95F1A8D216D7}">
      <dsp:nvSpPr>
        <dsp:cNvPr id="0" name=""/>
        <dsp:cNvSpPr/>
      </dsp:nvSpPr>
      <dsp:spPr>
        <a:xfrm>
          <a:off x="5380002"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Weight loss</a:t>
          </a:r>
        </a:p>
      </dsp:txBody>
      <dsp:txXfrm>
        <a:off x="5380002" y="587032"/>
        <a:ext cx="2444055" cy="1466433"/>
      </dsp:txXfrm>
    </dsp:sp>
    <dsp:sp modelId="{B05D3464-027D-472C-A169-FBE001F79657}">
      <dsp:nvSpPr>
        <dsp:cNvPr id="0" name=""/>
        <dsp:cNvSpPr/>
      </dsp:nvSpPr>
      <dsp:spPr>
        <a:xfrm>
          <a:off x="8068463"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Night sweats</a:t>
          </a:r>
        </a:p>
      </dsp:txBody>
      <dsp:txXfrm>
        <a:off x="8068463" y="587032"/>
        <a:ext cx="2444055" cy="1466433"/>
      </dsp:txXfrm>
    </dsp:sp>
    <dsp:sp modelId="{2FA607D4-AFF3-45DA-B4E4-A73D19366CB4}">
      <dsp:nvSpPr>
        <dsp:cNvPr id="0" name=""/>
        <dsp:cNvSpPr/>
      </dsp:nvSpPr>
      <dsp:spPr>
        <a:xfrm>
          <a:off x="1347311"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Chills</a:t>
          </a:r>
        </a:p>
      </dsp:txBody>
      <dsp:txXfrm>
        <a:off x="1347311" y="2297871"/>
        <a:ext cx="2444055" cy="1466433"/>
      </dsp:txXfrm>
    </dsp:sp>
    <dsp:sp modelId="{8815ECA1-438C-42AF-B04E-D741511D0993}">
      <dsp:nvSpPr>
        <dsp:cNvPr id="0" name=""/>
        <dsp:cNvSpPr/>
      </dsp:nvSpPr>
      <dsp:spPr>
        <a:xfrm>
          <a:off x="4035772"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Chronic cough</a:t>
          </a:r>
        </a:p>
      </dsp:txBody>
      <dsp:txXfrm>
        <a:off x="4035772" y="2297871"/>
        <a:ext cx="2444055" cy="1466433"/>
      </dsp:txXfrm>
    </dsp:sp>
    <dsp:sp modelId="{513AA95C-2AE5-47C2-92F8-BB32235E4B81}">
      <dsp:nvSpPr>
        <dsp:cNvPr id="0" name=""/>
        <dsp:cNvSpPr/>
      </dsp:nvSpPr>
      <dsp:spPr>
        <a:xfrm>
          <a:off x="6724233"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Coughing up blood and mucous</a:t>
          </a:r>
        </a:p>
      </dsp:txBody>
      <dsp:txXfrm>
        <a:off x="6724233" y="2297871"/>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B46E3-A528-4305-8E1F-C5FC74A3078F}">
      <dsp:nvSpPr>
        <dsp:cNvPr id="0" name=""/>
        <dsp:cNvSpPr/>
      </dsp:nvSpPr>
      <dsp:spPr>
        <a:xfrm>
          <a:off x="0" y="18312"/>
          <a:ext cx="10515600" cy="13748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Not conducting fit testing of respirators</a:t>
          </a:r>
        </a:p>
      </dsp:txBody>
      <dsp:txXfrm>
        <a:off x="67116" y="85428"/>
        <a:ext cx="10381368" cy="1240645"/>
      </dsp:txXfrm>
    </dsp:sp>
    <dsp:sp modelId="{455DCF7A-513A-477B-9957-E10C6EBAC672}">
      <dsp:nvSpPr>
        <dsp:cNvPr id="0" name=""/>
        <dsp:cNvSpPr/>
      </dsp:nvSpPr>
      <dsp:spPr>
        <a:xfrm>
          <a:off x="0" y="1488230"/>
          <a:ext cx="10515600" cy="13748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Having no written Respiratory Protection Plan</a:t>
          </a:r>
        </a:p>
      </dsp:txBody>
      <dsp:txXfrm>
        <a:off x="67116" y="1555346"/>
        <a:ext cx="10381368" cy="1240645"/>
      </dsp:txXfrm>
    </dsp:sp>
    <dsp:sp modelId="{ED5B4B8A-A3C7-497F-8036-FE7EC157D6BE}">
      <dsp:nvSpPr>
        <dsp:cNvPr id="0" name=""/>
        <dsp:cNvSpPr/>
      </dsp:nvSpPr>
      <dsp:spPr>
        <a:xfrm>
          <a:off x="0" y="2958147"/>
          <a:ext cx="10515600" cy="13748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Not having a medical evaluation for those employees who wear respirators</a:t>
          </a:r>
        </a:p>
      </dsp:txBody>
      <dsp:txXfrm>
        <a:off x="67116" y="3025263"/>
        <a:ext cx="10381368" cy="12406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84F6-DBB4-4CBD-BEEA-87F4F45693E1}">
      <dsp:nvSpPr>
        <dsp:cNvPr id="0" name=""/>
        <dsp:cNvSpPr/>
      </dsp:nvSpPr>
      <dsp:spPr>
        <a:xfrm>
          <a:off x="0" y="48946"/>
          <a:ext cx="6245265" cy="17498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chemeClr val="tx1"/>
              </a:solidFill>
            </a:rPr>
            <a:t>Barriers</a:t>
          </a:r>
        </a:p>
      </dsp:txBody>
      <dsp:txXfrm>
        <a:off x="85420" y="134366"/>
        <a:ext cx="6074425" cy="1579004"/>
      </dsp:txXfrm>
    </dsp:sp>
    <dsp:sp modelId="{D62ABABF-4266-4C36-9D0D-2700E49ECDF9}">
      <dsp:nvSpPr>
        <dsp:cNvPr id="0" name=""/>
        <dsp:cNvSpPr/>
      </dsp:nvSpPr>
      <dsp:spPr>
        <a:xfrm>
          <a:off x="0" y="1919751"/>
          <a:ext cx="6245265" cy="1749844"/>
        </a:xfrm>
        <a:prstGeom prst="roundRect">
          <a:avLst/>
        </a:prstGeom>
        <a:solidFill>
          <a:schemeClr val="accent2">
            <a:hueOff val="-441348"/>
            <a:satOff val="2109"/>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chemeClr val="tx1"/>
              </a:solidFill>
            </a:rPr>
            <a:t>Chemical surface disinfection</a:t>
          </a:r>
        </a:p>
      </dsp:txBody>
      <dsp:txXfrm>
        <a:off x="85420" y="2005171"/>
        <a:ext cx="6074425" cy="1579004"/>
      </dsp:txXfrm>
    </dsp:sp>
    <dsp:sp modelId="{355D1485-96BC-4BDE-BFA0-0A9FEA0E1E08}">
      <dsp:nvSpPr>
        <dsp:cNvPr id="0" name=""/>
        <dsp:cNvSpPr/>
      </dsp:nvSpPr>
      <dsp:spPr>
        <a:xfrm>
          <a:off x="0" y="3790555"/>
          <a:ext cx="6245265" cy="1749844"/>
        </a:xfrm>
        <a:prstGeom prst="roundRect">
          <a:avLst/>
        </a:prstGeom>
        <a:solidFill>
          <a:schemeClr val="accent2">
            <a:hueOff val="-882696"/>
            <a:satOff val="4218"/>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chemeClr val="tx1"/>
              </a:solidFill>
            </a:rPr>
            <a:t>Ultraviolet disinfection</a:t>
          </a:r>
        </a:p>
      </dsp:txBody>
      <dsp:txXfrm>
        <a:off x="85420" y="3875975"/>
        <a:ext cx="6074425" cy="15790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860E1-8D7D-40F6-806F-5CAE557B678E}">
      <dsp:nvSpPr>
        <dsp:cNvPr id="0" name=""/>
        <dsp:cNvSpPr/>
      </dsp:nvSpPr>
      <dsp:spPr>
        <a:xfrm>
          <a:off x="0" y="75773"/>
          <a:ext cx="6245265" cy="1755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1. Source Control – where are we creating the aerosol, how do we control the source.</a:t>
          </a:r>
        </a:p>
      </dsp:txBody>
      <dsp:txXfrm>
        <a:off x="85672" y="161445"/>
        <a:ext cx="6073921" cy="1583656"/>
      </dsp:txXfrm>
    </dsp:sp>
    <dsp:sp modelId="{C3D291F5-84F3-404C-BEE0-B593F546C596}">
      <dsp:nvSpPr>
        <dsp:cNvPr id="0" name=""/>
        <dsp:cNvSpPr/>
      </dsp:nvSpPr>
      <dsp:spPr>
        <a:xfrm>
          <a:off x="0" y="1917173"/>
          <a:ext cx="6245265" cy="1755000"/>
        </a:xfrm>
        <a:prstGeom prst="roundRect">
          <a:avLst/>
        </a:prstGeom>
        <a:solidFill>
          <a:schemeClr val="accent2">
            <a:hueOff val="-441348"/>
            <a:satOff val="2109"/>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2. Ventilation – clear the pathway on the patient or dental professionals</a:t>
          </a:r>
        </a:p>
      </dsp:txBody>
      <dsp:txXfrm>
        <a:off x="85672" y="2002845"/>
        <a:ext cx="6073921" cy="1583656"/>
      </dsp:txXfrm>
    </dsp:sp>
    <dsp:sp modelId="{5C1C2007-AF08-4AF2-8807-2C201CD08939}">
      <dsp:nvSpPr>
        <dsp:cNvPr id="0" name=""/>
        <dsp:cNvSpPr/>
      </dsp:nvSpPr>
      <dsp:spPr>
        <a:xfrm>
          <a:off x="0" y="3758573"/>
          <a:ext cx="6245265" cy="1755000"/>
        </a:xfrm>
        <a:prstGeom prst="roundRect">
          <a:avLst/>
        </a:prstGeom>
        <a:solidFill>
          <a:schemeClr val="accent2">
            <a:hueOff val="-882696"/>
            <a:satOff val="4218"/>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3. Air Cleaning</a:t>
          </a:r>
        </a:p>
      </dsp:txBody>
      <dsp:txXfrm>
        <a:off x="85672" y="3844245"/>
        <a:ext cx="6073921" cy="1583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FD621-9EFD-4909-9DD9-53C259DB1CEA}">
      <dsp:nvSpPr>
        <dsp:cNvPr id="0" name=""/>
        <dsp:cNvSpPr/>
      </dsp:nvSpPr>
      <dsp:spPr>
        <a:xfrm>
          <a:off x="0" y="540206"/>
          <a:ext cx="6604071" cy="22837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2549" tIns="520700" rIns="512549"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Items used to penetrate soft tissue or bone</a:t>
          </a:r>
        </a:p>
        <a:p>
          <a:pPr marL="228600" lvl="1" indent="-228600" algn="l" defTabSz="1111250">
            <a:lnSpc>
              <a:spcPct val="90000"/>
            </a:lnSpc>
            <a:spcBef>
              <a:spcPct val="0"/>
            </a:spcBef>
            <a:spcAft>
              <a:spcPct val="15000"/>
            </a:spcAft>
            <a:buChar char="•"/>
          </a:pPr>
          <a:r>
            <a:rPr lang="en-US" sz="2500" kern="1200" dirty="0"/>
            <a:t>Greatest risk of transmitting infection and must be sterilized by heat</a:t>
          </a:r>
        </a:p>
      </dsp:txBody>
      <dsp:txXfrm>
        <a:off x="0" y="540206"/>
        <a:ext cx="6604071" cy="2283750"/>
      </dsp:txXfrm>
    </dsp:sp>
    <dsp:sp modelId="{5EC6ECE6-6246-4C43-AD95-7E015FEFE2D4}">
      <dsp:nvSpPr>
        <dsp:cNvPr id="0" name=""/>
        <dsp:cNvSpPr/>
      </dsp:nvSpPr>
      <dsp:spPr>
        <a:xfrm>
          <a:off x="330203" y="171206"/>
          <a:ext cx="4622849"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733" tIns="0" rIns="174733" bIns="0" numCol="1" spcCol="1270" anchor="ctr" anchorCtr="0">
          <a:noAutofit/>
        </a:bodyPr>
        <a:lstStyle/>
        <a:p>
          <a:pPr marL="0" lvl="0" indent="0" algn="l" defTabSz="1111250">
            <a:lnSpc>
              <a:spcPct val="90000"/>
            </a:lnSpc>
            <a:spcBef>
              <a:spcPct val="0"/>
            </a:spcBef>
            <a:spcAft>
              <a:spcPct val="35000"/>
            </a:spcAft>
            <a:buNone/>
          </a:pPr>
          <a:r>
            <a:rPr lang="en-US" sz="2500" kern="1200"/>
            <a:t>Critical instruments </a:t>
          </a:r>
        </a:p>
      </dsp:txBody>
      <dsp:txXfrm>
        <a:off x="366229" y="207232"/>
        <a:ext cx="4550797" cy="665948"/>
      </dsp:txXfrm>
    </dsp:sp>
    <dsp:sp modelId="{28786E63-7480-4408-859C-75FC5B2A9C1C}">
      <dsp:nvSpPr>
        <dsp:cNvPr id="0" name=""/>
        <dsp:cNvSpPr/>
      </dsp:nvSpPr>
      <dsp:spPr>
        <a:xfrm>
          <a:off x="0" y="3327956"/>
          <a:ext cx="6604071" cy="27562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2549" tIns="520700" rIns="512549"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Touch mucous membranes or nonintact skin</a:t>
          </a:r>
        </a:p>
        <a:p>
          <a:pPr marL="228600" lvl="1" indent="-228600" algn="l" defTabSz="1111250">
            <a:lnSpc>
              <a:spcPct val="90000"/>
            </a:lnSpc>
            <a:spcBef>
              <a:spcPct val="0"/>
            </a:spcBef>
            <a:spcAft>
              <a:spcPct val="15000"/>
            </a:spcAft>
            <a:buChar char="•"/>
          </a:pPr>
          <a:r>
            <a:rPr lang="en-US" sz="2500" kern="1200"/>
            <a:t>Lower transmission risk</a:t>
          </a:r>
        </a:p>
        <a:p>
          <a:pPr marL="228600" lvl="1" indent="-228600" algn="l" defTabSz="1111250">
            <a:lnSpc>
              <a:spcPct val="90000"/>
            </a:lnSpc>
            <a:spcBef>
              <a:spcPct val="0"/>
            </a:spcBef>
            <a:spcAft>
              <a:spcPct val="15000"/>
            </a:spcAft>
            <a:buChar char="•"/>
          </a:pPr>
          <a:r>
            <a:rPr lang="en-US" sz="2500" kern="1200"/>
            <a:t>Sterilized by heat or receive minimum high-level disinfection if not heat tolerant</a:t>
          </a:r>
        </a:p>
      </dsp:txBody>
      <dsp:txXfrm>
        <a:off x="0" y="3327956"/>
        <a:ext cx="6604071" cy="2756250"/>
      </dsp:txXfrm>
    </dsp:sp>
    <dsp:sp modelId="{F77DD0FF-0400-4291-8E98-0BCA7FBDFA6D}">
      <dsp:nvSpPr>
        <dsp:cNvPr id="0" name=""/>
        <dsp:cNvSpPr/>
      </dsp:nvSpPr>
      <dsp:spPr>
        <a:xfrm>
          <a:off x="330203" y="2958956"/>
          <a:ext cx="4622849"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733" tIns="0" rIns="174733" bIns="0" numCol="1" spcCol="1270" anchor="ctr" anchorCtr="0">
          <a:noAutofit/>
        </a:bodyPr>
        <a:lstStyle/>
        <a:p>
          <a:pPr marL="0" lvl="0" indent="0" algn="l" defTabSz="1111250">
            <a:lnSpc>
              <a:spcPct val="90000"/>
            </a:lnSpc>
            <a:spcBef>
              <a:spcPct val="0"/>
            </a:spcBef>
            <a:spcAft>
              <a:spcPct val="35000"/>
            </a:spcAft>
            <a:buNone/>
          </a:pPr>
          <a:r>
            <a:rPr lang="en-US" sz="2500" kern="1200"/>
            <a:t>Semicritical instruments </a:t>
          </a:r>
        </a:p>
      </dsp:txBody>
      <dsp:txXfrm>
        <a:off x="366229" y="2994982"/>
        <a:ext cx="4550797" cy="665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A8892-DA08-4D10-A5F1-069663B02DAA}">
      <dsp:nvSpPr>
        <dsp:cNvPr id="0" name=""/>
        <dsp:cNvSpPr/>
      </dsp:nvSpPr>
      <dsp:spPr>
        <a:xfrm>
          <a:off x="0" y="17829"/>
          <a:ext cx="6280877" cy="2737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The dental assistant may be exposed to microorganisms through contact with contaminated instruments or other patient care items</a:t>
          </a:r>
        </a:p>
      </dsp:txBody>
      <dsp:txXfrm>
        <a:off x="133648" y="151477"/>
        <a:ext cx="6013581" cy="2470504"/>
      </dsp:txXfrm>
    </dsp:sp>
    <dsp:sp modelId="{9351B961-BE42-42B5-82B4-B5AE69F8E7A0}">
      <dsp:nvSpPr>
        <dsp:cNvPr id="0" name=""/>
        <dsp:cNvSpPr/>
      </dsp:nvSpPr>
      <dsp:spPr>
        <a:xfrm>
          <a:off x="0" y="2842030"/>
          <a:ext cx="6280877" cy="2737800"/>
        </a:xfrm>
        <a:prstGeom prst="roundRect">
          <a:avLst/>
        </a:prstGeom>
        <a:solidFill>
          <a:schemeClr val="accent2">
            <a:hueOff val="-882696"/>
            <a:satOff val="4218"/>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Exposure can occur through percutaneous injury (e.g., needle sticks, cuts) or contact with the mucous membranes of the eyes, nose, or mouth</a:t>
          </a:r>
        </a:p>
      </dsp:txBody>
      <dsp:txXfrm>
        <a:off x="133648" y="2975678"/>
        <a:ext cx="6013581" cy="24705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9A86A-3378-4CBE-8111-E42947D341DE}" type="datetimeFigureOut">
              <a:rPr lang="en-US" smtClean="0"/>
              <a:t>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1146B-4F1E-41BA-BABD-87CDFE4CD3E0}" type="slidenum">
              <a:rPr lang="en-US" smtClean="0"/>
              <a:t>‹#›</a:t>
            </a:fld>
            <a:endParaRPr lang="en-US"/>
          </a:p>
        </p:txBody>
      </p:sp>
    </p:spTree>
    <p:extLst>
      <p:ext uri="{BB962C8B-B14F-4D97-AF65-F5344CB8AC3E}">
        <p14:creationId xmlns:p14="http://schemas.microsoft.com/office/powerpoint/2010/main" val="110634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1146B-4F1E-41BA-BABD-87CDFE4CD3E0}" type="slidenum">
              <a:rPr lang="en-US" smtClean="0"/>
              <a:t>6</a:t>
            </a:fld>
            <a:endParaRPr lang="en-US"/>
          </a:p>
        </p:txBody>
      </p:sp>
    </p:spTree>
    <p:extLst>
      <p:ext uri="{BB962C8B-B14F-4D97-AF65-F5344CB8AC3E}">
        <p14:creationId xmlns:p14="http://schemas.microsoft.com/office/powerpoint/2010/main" val="83236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For guidance on recommendations for infection control concerns, contact the Centers for Disease Control (CDC).</a:t>
            </a:r>
            <a:endParaRPr lang="en-US" dirty="0"/>
          </a:p>
        </p:txBody>
      </p:sp>
      <p:sp>
        <p:nvSpPr>
          <p:cNvPr id="4" name="Slide Number Placeholder 3"/>
          <p:cNvSpPr>
            <a:spLocks noGrp="1"/>
          </p:cNvSpPr>
          <p:nvPr>
            <p:ph type="sldNum" sz="quarter" idx="10"/>
          </p:nvPr>
        </p:nvSpPr>
        <p:spPr/>
        <p:txBody>
          <a:bodyPr/>
          <a:lstStyle/>
          <a:p>
            <a:pPr>
              <a:defRPr/>
            </a:pPr>
            <a:fld id="{5BF81156-E6AF-44C8-BBE8-65F3689151C1}" type="slidenum">
              <a:rPr lang="en-US" smtClean="0"/>
              <a:pPr>
                <a:defRPr/>
              </a:pPr>
              <a:t>46</a:t>
            </a:fld>
            <a:endParaRPr lang="en-US" dirty="0"/>
          </a:p>
        </p:txBody>
      </p:sp>
    </p:spTree>
    <p:extLst>
      <p:ext uri="{BB962C8B-B14F-4D97-AF65-F5344CB8AC3E}">
        <p14:creationId xmlns:p14="http://schemas.microsoft.com/office/powerpoint/2010/main" val="332196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ＭＳ Ｐゴシック" charset="0"/>
                <a:cs typeface="ＭＳ Ｐゴシック" charset="0"/>
              </a:rPr>
              <a:t>What are some examples of critical instruments? </a:t>
            </a:r>
            <a:r>
              <a:rPr lang="en-US" sz="1200" i="1" kern="1200" dirty="0">
                <a:solidFill>
                  <a:schemeClr val="tx1"/>
                </a:solidFill>
                <a:effectLst/>
                <a:latin typeface="Arial" charset="0"/>
                <a:ea typeface="ＭＳ Ｐゴシック" charset="0"/>
                <a:cs typeface="ＭＳ Ｐゴシック" charset="0"/>
              </a:rPr>
              <a:t>(Forceps, scalpels, bone chisels, scalers, and burs)</a:t>
            </a:r>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A fundamental rule of infection control states, “If an item can be heat-sterilized, it should be heat-sterilized.”</a:t>
            </a:r>
            <a:endParaRPr lang="en-US" dirty="0"/>
          </a:p>
        </p:txBody>
      </p:sp>
      <p:sp>
        <p:nvSpPr>
          <p:cNvPr id="4" name="Slide Number Placeholder 3"/>
          <p:cNvSpPr>
            <a:spLocks noGrp="1"/>
          </p:cNvSpPr>
          <p:nvPr>
            <p:ph type="sldNum" sz="quarter" idx="10"/>
          </p:nvPr>
        </p:nvSpPr>
        <p:spPr/>
        <p:txBody>
          <a:bodyPr/>
          <a:lstStyle/>
          <a:p>
            <a:pPr>
              <a:defRPr/>
            </a:pPr>
            <a:fld id="{5BF81156-E6AF-44C8-BBE8-65F3689151C1}" type="slidenum">
              <a:rPr lang="en-US" smtClean="0"/>
              <a:pPr>
                <a:defRPr/>
              </a:pPr>
              <a:t>80</a:t>
            </a:fld>
            <a:endParaRPr lang="en-US" dirty="0"/>
          </a:p>
        </p:txBody>
      </p:sp>
    </p:spTree>
    <p:extLst>
      <p:ext uri="{BB962C8B-B14F-4D97-AF65-F5344CB8AC3E}">
        <p14:creationId xmlns:p14="http://schemas.microsoft.com/office/powerpoint/2010/main" val="11119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Noncritical clinical devices include the position indicator device (PID) of the x-ray unit tube head, the lead apron, and the curing light that comes into contact only with intact skin.</a:t>
            </a:r>
            <a:endParaRPr lang="en-US" dirty="0"/>
          </a:p>
        </p:txBody>
      </p:sp>
      <p:sp>
        <p:nvSpPr>
          <p:cNvPr id="4" name="Slide Number Placeholder 3"/>
          <p:cNvSpPr>
            <a:spLocks noGrp="1"/>
          </p:cNvSpPr>
          <p:nvPr>
            <p:ph type="sldNum" sz="quarter" idx="10"/>
          </p:nvPr>
        </p:nvSpPr>
        <p:spPr/>
        <p:txBody>
          <a:bodyPr/>
          <a:lstStyle/>
          <a:p>
            <a:pPr>
              <a:defRPr/>
            </a:pPr>
            <a:fld id="{5BF81156-E6AF-44C8-BBE8-65F3689151C1}" type="slidenum">
              <a:rPr lang="en-US" smtClean="0"/>
              <a:pPr>
                <a:defRPr/>
              </a:pPr>
              <a:t>81</a:t>
            </a:fld>
            <a:endParaRPr lang="en-US" dirty="0"/>
          </a:p>
        </p:txBody>
      </p:sp>
    </p:spTree>
    <p:extLst>
      <p:ext uri="{BB962C8B-B14F-4D97-AF65-F5344CB8AC3E}">
        <p14:creationId xmlns:p14="http://schemas.microsoft.com/office/powerpoint/2010/main" val="646337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ＭＳ Ｐゴシック" charset="0"/>
                <a:cs typeface="ＭＳ Ｐゴシック" charset="0"/>
              </a:rPr>
              <a:t>Proper PPE must be worn during transport. A proper rigid, leakproof container must also be used to transport contaminated items.</a:t>
            </a:r>
          </a:p>
          <a:p>
            <a:r>
              <a:rPr lang="en-US" sz="1200" kern="1200" dirty="0">
                <a:solidFill>
                  <a:schemeClr val="tx1"/>
                </a:solidFill>
                <a:effectLst/>
                <a:latin typeface="Arial" charset="0"/>
                <a:ea typeface="ＭＳ Ｐゴシック" charset="0"/>
                <a:cs typeface="ＭＳ Ｐゴシック" charset="0"/>
              </a:rPr>
              <a:t>Care must be taken during cleaning, packaging, and sterilization to avoid injury or exposure.</a:t>
            </a:r>
            <a:endParaRPr lang="en-US" dirty="0"/>
          </a:p>
        </p:txBody>
      </p:sp>
      <p:sp>
        <p:nvSpPr>
          <p:cNvPr id="4" name="Slide Number Placeholder 3"/>
          <p:cNvSpPr>
            <a:spLocks noGrp="1"/>
          </p:cNvSpPr>
          <p:nvPr>
            <p:ph type="sldNum" sz="quarter" idx="10"/>
          </p:nvPr>
        </p:nvSpPr>
        <p:spPr/>
        <p:txBody>
          <a:bodyPr/>
          <a:lstStyle/>
          <a:p>
            <a:pPr>
              <a:defRPr/>
            </a:pPr>
            <a:fld id="{5BF81156-E6AF-44C8-BBE8-65F3689151C1}" type="slidenum">
              <a:rPr lang="en-US" smtClean="0"/>
              <a:pPr>
                <a:defRPr/>
              </a:pPr>
              <a:t>85</a:t>
            </a:fld>
            <a:endParaRPr lang="en-US" dirty="0"/>
          </a:p>
        </p:txBody>
      </p:sp>
    </p:spTree>
    <p:extLst>
      <p:ext uri="{BB962C8B-B14F-4D97-AF65-F5344CB8AC3E}">
        <p14:creationId xmlns:p14="http://schemas.microsoft.com/office/powerpoint/2010/main" val="1307028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preparation and packaging area should have counter space and storage space for sterilized instruments, fresh disposable supplies, and prepared trays or instrument cassettes. </a:t>
            </a:r>
          </a:p>
          <a:p>
            <a:r>
              <a:rPr lang="en-US" sz="1200" kern="1200" dirty="0">
                <a:solidFill>
                  <a:schemeClr val="tx1"/>
                </a:solidFill>
                <a:effectLst/>
                <a:latin typeface="Arial" charset="0"/>
                <a:ea typeface="ＭＳ Ｐゴシック" charset="0"/>
              </a:rPr>
              <a:t>Refer to Figure 21.4.</a:t>
            </a:r>
            <a:endParaRPr lang="en-US" dirty="0"/>
          </a:p>
        </p:txBody>
      </p:sp>
      <p:sp>
        <p:nvSpPr>
          <p:cNvPr id="4" name="Slide Number Placeholder 3"/>
          <p:cNvSpPr>
            <a:spLocks noGrp="1"/>
          </p:cNvSpPr>
          <p:nvPr>
            <p:ph type="sldNum" sz="quarter" idx="10"/>
          </p:nvPr>
        </p:nvSpPr>
        <p:spPr/>
        <p:txBody>
          <a:bodyPr/>
          <a:lstStyle/>
          <a:p>
            <a:pPr>
              <a:defRPr/>
            </a:pPr>
            <a:fld id="{5BF81156-E6AF-44C8-BBE8-65F3689151C1}" type="slidenum">
              <a:rPr lang="en-US" smtClean="0"/>
              <a:pPr>
                <a:defRPr/>
              </a:pPr>
              <a:t>88</a:t>
            </a:fld>
            <a:endParaRPr lang="en-US" dirty="0"/>
          </a:p>
        </p:txBody>
      </p:sp>
    </p:spTree>
    <p:extLst>
      <p:ext uri="{BB962C8B-B14F-4D97-AF65-F5344CB8AC3E}">
        <p14:creationId xmlns:p14="http://schemas.microsoft.com/office/powerpoint/2010/main" val="83887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583FD3-AC2B-4B26-A377-79FA92E3D2F2}" type="slidenum">
              <a:rPr lang="en-US" smtClean="0"/>
              <a:t>95</a:t>
            </a:fld>
            <a:endParaRPr lang="en-US"/>
          </a:p>
        </p:txBody>
      </p:sp>
    </p:spTree>
    <p:extLst>
      <p:ext uri="{BB962C8B-B14F-4D97-AF65-F5344CB8AC3E}">
        <p14:creationId xmlns:p14="http://schemas.microsoft.com/office/powerpoint/2010/main" val="1353084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056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5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7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64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39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88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02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204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16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7/8/2025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40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7/8/2025</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402983429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mailto:dentalcecourses23@gmail.com"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ickeymills.wordpress.com/2011/01/20/flu-battles-rage-on"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it/formazione-corso-di-formazione-3185170/"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theijoem.com/ijoem/index.php/ijoem/issue/view/11"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lojo.co.nz/updates-article/health-safety-reform-bill-2014-a-warning-for-all-businesses"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hyperlink" Target="https://es.wikipedia.org/wiki/Mascarilla_N95"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65.jpeg"/><Relationship Id="rId4" Type="http://schemas.openxmlformats.org/officeDocument/2006/relationships/image" Target="../media/image73.jpeg"/></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gadgetsin.com/the-hole-portable-air-purifier.htm" TargetMode="External"/><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018FD-13E3-3892-DC94-C94F3E45BC37}"/>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100" b="1" i="0" kern="1200" cap="all" baseline="0" dirty="0">
                <a:solidFill>
                  <a:schemeClr val="bg1"/>
                </a:solidFill>
                <a:latin typeface="+mj-lt"/>
                <a:ea typeface="+mj-ea"/>
                <a:cs typeface="+mj-cs"/>
              </a:rPr>
              <a:t>The top Mistake with Infection Control and OSHA Compliance</a:t>
            </a:r>
          </a:p>
        </p:txBody>
      </p:sp>
      <p:sp>
        <p:nvSpPr>
          <p:cNvPr id="11"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7"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1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6B4E1D9-0C1A-CC06-0B98-B6AB6CC4FDED}"/>
              </a:ext>
            </a:extLst>
          </p:cNvPr>
          <p:cNvSpPr txBox="1"/>
          <p:nvPr/>
        </p:nvSpPr>
        <p:spPr>
          <a:xfrm>
            <a:off x="3191889" y="3968118"/>
            <a:ext cx="6116128" cy="369332"/>
          </a:xfrm>
          <a:prstGeom prst="rect">
            <a:avLst/>
          </a:prstGeom>
          <a:noFill/>
        </p:spPr>
        <p:txBody>
          <a:bodyPr wrap="square">
            <a:spAutoFit/>
          </a:bodyPr>
          <a:lstStyle/>
          <a:p>
            <a:pPr algn="ctr"/>
            <a:r>
              <a:rPr lang="en-US" sz="1800" dirty="0">
                <a:solidFill>
                  <a:schemeClr val="bg1"/>
                </a:solidFill>
              </a:rPr>
              <a:t>Presented by: Abby Teh DMD, RDA,CDA.OA</a:t>
            </a:r>
          </a:p>
        </p:txBody>
      </p:sp>
    </p:spTree>
    <p:extLst>
      <p:ext uri="{BB962C8B-B14F-4D97-AF65-F5344CB8AC3E}">
        <p14:creationId xmlns:p14="http://schemas.microsoft.com/office/powerpoint/2010/main" val="11264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1FEF7-444B-EF1A-7090-9EF94AF9B5E2}"/>
              </a:ext>
            </a:extLst>
          </p:cNvPr>
          <p:cNvSpPr>
            <a:spLocks noGrp="1"/>
          </p:cNvSpPr>
          <p:nvPr>
            <p:ph type="title"/>
          </p:nvPr>
        </p:nvSpPr>
        <p:spPr>
          <a:xfrm>
            <a:off x="5575035" y="584617"/>
            <a:ext cx="6177765" cy="5960490"/>
          </a:xfrm>
        </p:spPr>
        <p:txBody>
          <a:bodyPr vert="horz" lIns="91440" tIns="45720" rIns="91440" bIns="45720" rtlCol="0" anchor="t">
            <a:normAutofit/>
          </a:bodyPr>
          <a:lstStyle/>
          <a:p>
            <a:r>
              <a:rPr lang="en-US" sz="4400" b="1" i="0" kern="1200" cap="all" baseline="0" dirty="0">
                <a:solidFill>
                  <a:schemeClr val="bg1"/>
                </a:solidFill>
                <a:latin typeface="+mj-lt"/>
                <a:ea typeface="+mj-ea"/>
                <a:cs typeface="+mj-cs"/>
              </a:rPr>
              <a:t># 2 Missing Safety Data Sheet(SDS) or poorly organized SDS that cannot be accessed in the event of an emergency</a:t>
            </a:r>
          </a:p>
        </p:txBody>
      </p:sp>
      <p:sp>
        <p:nvSpPr>
          <p:cNvPr id="103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1037" name="Straight Connector 10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026" name="Picture 2" descr="Image result for Safety data sheet SDS">
            <a:extLst>
              <a:ext uri="{FF2B5EF4-FFF2-40B4-BE49-F238E27FC236}">
                <a16:creationId xmlns:a16="http://schemas.microsoft.com/office/drawing/2014/main" id="{E41BDBB4-C702-6470-6904-0139867BD5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4161" y="1267063"/>
            <a:ext cx="4035322" cy="4118181"/>
          </a:xfrm>
          <a:prstGeom prst="rect">
            <a:avLst/>
          </a:prstGeom>
          <a:noFill/>
          <a:extLst>
            <a:ext uri="{909E8E84-426E-40DD-AFC4-6F175D3DCCD1}">
              <a14:hiddenFill xmlns:a14="http://schemas.microsoft.com/office/drawing/2010/main">
                <a:solidFill>
                  <a:srgbClr val="FFFFFF"/>
                </a:solidFill>
              </a14:hiddenFill>
            </a:ext>
          </a:extLst>
        </p:spPr>
      </p:pic>
      <p:sp>
        <p:nvSpPr>
          <p:cNvPr id="1039"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34545707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37F6-3A7D-EE37-F7A4-0FA569131010}"/>
              </a:ext>
            </a:extLst>
          </p:cNvPr>
          <p:cNvSpPr>
            <a:spLocks noGrp="1"/>
          </p:cNvSpPr>
          <p:nvPr>
            <p:ph type="title"/>
          </p:nvPr>
        </p:nvSpPr>
        <p:spPr>
          <a:xfrm>
            <a:off x="1188069" y="381935"/>
            <a:ext cx="4008583" cy="5974414"/>
          </a:xfrm>
        </p:spPr>
        <p:txBody>
          <a:bodyPr anchor="ctr">
            <a:normAutofit/>
          </a:bodyPr>
          <a:lstStyle/>
          <a:p>
            <a:r>
              <a:rPr lang="en-US" sz="6700" b="1" dirty="0"/>
              <a:t>Sterile Irrigating Solutions</a:t>
            </a:r>
          </a:p>
        </p:txBody>
      </p:sp>
      <p:sp>
        <p:nvSpPr>
          <p:cNvPr id="3" name="Content Placeholder 2">
            <a:extLst>
              <a:ext uri="{FF2B5EF4-FFF2-40B4-BE49-F238E27FC236}">
                <a16:creationId xmlns:a16="http://schemas.microsoft.com/office/drawing/2014/main" id="{24029122-2F4E-CD7B-1943-3E6545FDD282}"/>
              </a:ext>
            </a:extLst>
          </p:cNvPr>
          <p:cNvSpPr>
            <a:spLocks noGrp="1"/>
          </p:cNvSpPr>
          <p:nvPr>
            <p:ph idx="1"/>
          </p:nvPr>
        </p:nvSpPr>
        <p:spPr>
          <a:xfrm>
            <a:off x="5621311" y="187427"/>
            <a:ext cx="6011055" cy="3814947"/>
          </a:xfrm>
        </p:spPr>
        <p:txBody>
          <a:bodyPr anchor="ctr">
            <a:normAutofit/>
          </a:bodyPr>
          <a:lstStyle/>
          <a:p>
            <a:pPr>
              <a:buFont typeface="Wingdings" panose="05000000000000000000" pitchFamily="2" charset="2"/>
              <a:buChar char="§"/>
            </a:pPr>
            <a:r>
              <a:rPr lang="en-US" dirty="0"/>
              <a:t>Use sterile saline or sterile water as a coolant/irrigator when performing surgical procedures. </a:t>
            </a:r>
          </a:p>
          <a:p>
            <a:pPr>
              <a:buFont typeface="Wingdings" panose="05000000000000000000" pitchFamily="2" charset="2"/>
              <a:buChar char="§"/>
            </a:pPr>
            <a:r>
              <a:rPr lang="en-US" dirty="0"/>
              <a:t> Use devices designed for the delivery of sterile irrigating fluids.</a:t>
            </a:r>
          </a:p>
        </p:txBody>
      </p:sp>
      <p:pic>
        <p:nvPicPr>
          <p:cNvPr id="47108" name="Picture 4" descr="B. Braun Sterile Water for Irrigation, 500 mL Pla">
            <a:extLst>
              <a:ext uri="{FF2B5EF4-FFF2-40B4-BE49-F238E27FC236}">
                <a16:creationId xmlns:a16="http://schemas.microsoft.com/office/drawing/2014/main" id="{4136BC54-0A67-964A-8436-BD348E733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3069" y="3552669"/>
            <a:ext cx="4012345" cy="311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0271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FB74-D4A7-F123-BA91-F74F38D1E777}"/>
              </a:ext>
            </a:extLst>
          </p:cNvPr>
          <p:cNvSpPr>
            <a:spLocks noGrp="1"/>
          </p:cNvSpPr>
          <p:nvPr>
            <p:ph type="title"/>
          </p:nvPr>
        </p:nvSpPr>
        <p:spPr/>
        <p:txBody>
          <a:bodyPr>
            <a:normAutofit fontScale="90000"/>
          </a:bodyPr>
          <a:lstStyle/>
          <a:p>
            <a:pPr algn="ctr"/>
            <a:r>
              <a:rPr lang="en-US" b="1" dirty="0"/>
              <a:t>New Requirements of SB 1453 Become Effective January 1, 2025</a:t>
            </a:r>
          </a:p>
        </p:txBody>
      </p:sp>
      <p:sp>
        <p:nvSpPr>
          <p:cNvPr id="3" name="Content Placeholder 2">
            <a:extLst>
              <a:ext uri="{FF2B5EF4-FFF2-40B4-BE49-F238E27FC236}">
                <a16:creationId xmlns:a16="http://schemas.microsoft.com/office/drawing/2014/main" id="{46C8E56B-7DEC-2763-4688-E4A5462F68F7}"/>
              </a:ext>
            </a:extLst>
          </p:cNvPr>
          <p:cNvSpPr>
            <a:spLocks noGrp="1"/>
          </p:cNvSpPr>
          <p:nvPr>
            <p:ph idx="1"/>
          </p:nvPr>
        </p:nvSpPr>
        <p:spPr>
          <a:xfrm>
            <a:off x="838200" y="1825625"/>
            <a:ext cx="11049000" cy="5032375"/>
          </a:xfrm>
        </p:spPr>
        <p:txBody>
          <a:bodyPr>
            <a:normAutofit fontScale="92500" lnSpcReduction="10000"/>
          </a:bodyPr>
          <a:lstStyle/>
          <a:p>
            <a:r>
              <a:rPr lang="en-US" b="1" dirty="0"/>
              <a:t>Changes in Allowable Duties </a:t>
            </a:r>
          </a:p>
          <a:p>
            <a:pPr marL="0" indent="0">
              <a:buNone/>
            </a:pPr>
            <a:r>
              <a:rPr lang="en-US" dirty="0"/>
              <a:t>Unlicensed dental assistants may now perform coronal polishing once they successfully complete a Board-approved course. </a:t>
            </a:r>
          </a:p>
          <a:p>
            <a:pPr marL="0" indent="0">
              <a:buNone/>
            </a:pPr>
            <a:r>
              <a:rPr lang="en-US" dirty="0"/>
              <a:t>Completion of a Board-approved pit and fissure sealants course is now required to apply for RDA licensure.</a:t>
            </a:r>
          </a:p>
          <a:p>
            <a:r>
              <a:rPr lang="en-US" b="1" dirty="0"/>
              <a:t>Stricter Requirement to Complete Infection Control Course </a:t>
            </a:r>
          </a:p>
          <a:p>
            <a:pPr marL="0" indent="0">
              <a:buNone/>
            </a:pPr>
            <a:r>
              <a:rPr lang="en-US" dirty="0"/>
              <a:t>All dental assistants must now complete a Board-approved 8-hour course in infection control prior to performing any basic supportive dental procedures involving potential exposure to blood, saliva, or other potentially infectious materials. </a:t>
            </a:r>
          </a:p>
        </p:txBody>
      </p:sp>
    </p:spTree>
    <p:extLst>
      <p:ext uri="{BB962C8B-B14F-4D97-AF65-F5344CB8AC3E}">
        <p14:creationId xmlns:p14="http://schemas.microsoft.com/office/powerpoint/2010/main" val="31411789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E216-F8D2-6854-A9C2-6CBC876C25E9}"/>
              </a:ext>
            </a:extLst>
          </p:cNvPr>
          <p:cNvSpPr>
            <a:spLocks noGrp="1"/>
          </p:cNvSpPr>
          <p:nvPr>
            <p:ph type="title"/>
          </p:nvPr>
        </p:nvSpPr>
        <p:spPr/>
        <p:txBody>
          <a:bodyPr>
            <a:normAutofit fontScale="90000"/>
          </a:bodyPr>
          <a:lstStyle/>
          <a:p>
            <a:pPr algn="ctr"/>
            <a:r>
              <a:rPr lang="en-US" b="1" dirty="0"/>
              <a:t>CONTINUING EDUCATION SCHOOL FOR DENTISTRY (RP 6044)</a:t>
            </a:r>
          </a:p>
        </p:txBody>
      </p:sp>
      <p:sp>
        <p:nvSpPr>
          <p:cNvPr id="3" name="Content Placeholder 2">
            <a:extLst>
              <a:ext uri="{FF2B5EF4-FFF2-40B4-BE49-F238E27FC236}">
                <a16:creationId xmlns:a16="http://schemas.microsoft.com/office/drawing/2014/main" id="{5ABD8551-0418-C30E-0E72-E6B8BD0222A9}"/>
              </a:ext>
            </a:extLst>
          </p:cNvPr>
          <p:cNvSpPr>
            <a:spLocks noGrp="1"/>
          </p:cNvSpPr>
          <p:nvPr>
            <p:ph idx="1"/>
          </p:nvPr>
        </p:nvSpPr>
        <p:spPr>
          <a:xfrm>
            <a:off x="1066799" y="2103119"/>
            <a:ext cx="10580557" cy="4597483"/>
          </a:xfrm>
        </p:spPr>
        <p:txBody>
          <a:bodyPr>
            <a:normAutofit fontScale="92500" lnSpcReduction="10000"/>
          </a:bodyPr>
          <a:lstStyle/>
          <a:p>
            <a:pPr marL="0" indent="0">
              <a:buNone/>
            </a:pPr>
            <a:r>
              <a:rPr lang="en-US" sz="3600" dirty="0"/>
              <a:t>APPROVED COURSES</a:t>
            </a:r>
          </a:p>
          <a:p>
            <a:pPr>
              <a:buFont typeface="Wingdings" panose="05000000000000000000" pitchFamily="2" charset="2"/>
              <a:buChar char="v"/>
            </a:pPr>
            <a:r>
              <a:rPr lang="en-US" sz="3600" dirty="0"/>
              <a:t>8 HOURS INFECTION CONTROL</a:t>
            </a:r>
          </a:p>
          <a:p>
            <a:pPr>
              <a:buFont typeface="Wingdings" panose="05000000000000000000" pitchFamily="2" charset="2"/>
              <a:buChar char="v"/>
            </a:pPr>
            <a:r>
              <a:rPr lang="en-US" sz="3600" dirty="0"/>
              <a:t>2 HOURS DENTAL PRACTICE ACT</a:t>
            </a:r>
          </a:p>
          <a:p>
            <a:pPr>
              <a:buFont typeface="Wingdings" panose="05000000000000000000" pitchFamily="2" charset="2"/>
              <a:buChar char="v"/>
            </a:pPr>
            <a:r>
              <a:rPr lang="en-US" sz="3600" dirty="0"/>
              <a:t>DENTAL RADIATION SAFETY</a:t>
            </a:r>
          </a:p>
          <a:p>
            <a:pPr>
              <a:buFont typeface="Wingdings" panose="05000000000000000000" pitchFamily="2" charset="2"/>
              <a:buChar char="v"/>
            </a:pPr>
            <a:r>
              <a:rPr lang="en-US" sz="3600" dirty="0"/>
              <a:t>CORONAL POLISHING</a:t>
            </a:r>
          </a:p>
          <a:p>
            <a:pPr>
              <a:buFont typeface="Wingdings" panose="05000000000000000000" pitchFamily="2" charset="2"/>
              <a:buChar char="v"/>
            </a:pPr>
            <a:r>
              <a:rPr lang="en-US" sz="3600" dirty="0"/>
              <a:t>PIT AND FISSURE SEALANT</a:t>
            </a:r>
          </a:p>
          <a:p>
            <a:pPr marL="0" indent="0">
              <a:buNone/>
            </a:pPr>
            <a:r>
              <a:rPr lang="en-US" sz="4000" dirty="0">
                <a:hlinkClick r:id="rId2"/>
              </a:rPr>
              <a:t>dentalcecourses23@gmail.com</a:t>
            </a:r>
            <a:endParaRPr lang="en-US" sz="4000" dirty="0"/>
          </a:p>
          <a:p>
            <a:pPr marL="0" indent="0">
              <a:buNone/>
            </a:pPr>
            <a:r>
              <a:rPr lang="en-US" sz="4000" dirty="0"/>
              <a:t>(714) 851-4079</a:t>
            </a:r>
          </a:p>
          <a:p>
            <a:pPr marL="0" indent="0">
              <a:buNone/>
            </a:pPr>
            <a:endParaRPr lang="en-US" sz="3600" dirty="0"/>
          </a:p>
        </p:txBody>
      </p:sp>
    </p:spTree>
    <p:extLst>
      <p:ext uri="{BB962C8B-B14F-4D97-AF65-F5344CB8AC3E}">
        <p14:creationId xmlns:p14="http://schemas.microsoft.com/office/powerpoint/2010/main" val="4962237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077078-06C9-4A5A-8FE2-B26CD5846C06}"/>
              </a:ext>
            </a:extLst>
          </p:cNvPr>
          <p:cNvSpPr>
            <a:spLocks noGrp="1"/>
          </p:cNvSpPr>
          <p:nvPr>
            <p:ph idx="1"/>
          </p:nvPr>
        </p:nvSpPr>
        <p:spPr>
          <a:xfrm>
            <a:off x="763587" y="914400"/>
            <a:ext cx="5950977" cy="4164797"/>
          </a:xfrm>
        </p:spPr>
        <p:txBody>
          <a:bodyPr>
            <a:noAutofit/>
          </a:bodyPr>
          <a:lstStyle/>
          <a:p>
            <a:endParaRPr lang="en-US" sz="5400" dirty="0">
              <a:solidFill>
                <a:schemeClr val="accent1">
                  <a:lumMod val="75000"/>
                </a:schemeClr>
              </a:solidFill>
            </a:endParaRPr>
          </a:p>
          <a:p>
            <a:pPr marL="0" indent="0">
              <a:buNone/>
            </a:pPr>
            <a:endParaRPr lang="en-US" sz="5400" b="1" dirty="0">
              <a:solidFill>
                <a:schemeClr val="accent1">
                  <a:lumMod val="75000"/>
                </a:schemeClr>
              </a:solidFill>
            </a:endParaRPr>
          </a:p>
          <a:p>
            <a:pPr marL="0" indent="0">
              <a:buNone/>
            </a:pPr>
            <a:r>
              <a:rPr lang="en-US" sz="5400" b="1" dirty="0">
                <a:solidFill>
                  <a:schemeClr val="accent1">
                    <a:lumMod val="75000"/>
                  </a:schemeClr>
                </a:solidFill>
              </a:rPr>
              <a:t>Thank you !!!</a:t>
            </a:r>
          </a:p>
        </p:txBody>
      </p:sp>
      <p:pic>
        <p:nvPicPr>
          <p:cNvPr id="7" name="Graphic 6" descr="Smiling Face with No Fill">
            <a:extLst>
              <a:ext uri="{FF2B5EF4-FFF2-40B4-BE49-F238E27FC236}">
                <a16:creationId xmlns:a16="http://schemas.microsoft.com/office/drawing/2014/main" id="{EEF00558-C633-4BE4-8A30-FE2E3980F4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1537" y="690282"/>
            <a:ext cx="4709543" cy="4709543"/>
          </a:xfrm>
          <a:prstGeom prst="rect">
            <a:avLst/>
          </a:prstGeom>
        </p:spPr>
      </p:pic>
    </p:spTree>
    <p:extLst>
      <p:ext uri="{BB962C8B-B14F-4D97-AF65-F5344CB8AC3E}">
        <p14:creationId xmlns:p14="http://schemas.microsoft.com/office/powerpoint/2010/main" val="31993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descr="Sodium Hypochlorite Danger Instruction Sign - 12 x 18 Inches on Styrene Plastic">
            <a:extLst>
              <a:ext uri="{FF2B5EF4-FFF2-40B4-BE49-F238E27FC236}">
                <a16:creationId xmlns:a16="http://schemas.microsoft.com/office/drawing/2014/main" id="{EBD69065-069C-B977-068D-C721FCFA8B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872" y="254833"/>
            <a:ext cx="5201587" cy="6303659"/>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Safety Data Sheets (SDS) for House Cleaning Supplies &gt; Ask a House Cleaner">
            <a:extLst>
              <a:ext uri="{FF2B5EF4-FFF2-40B4-BE49-F238E27FC236}">
                <a16:creationId xmlns:a16="http://schemas.microsoft.com/office/drawing/2014/main" id="{9F1E067D-3EB9-4007-7056-28BDA60CDD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80884" y="734519"/>
            <a:ext cx="5305274" cy="562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859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FF8F-2288-1563-03AC-FBA770C292E5}"/>
              </a:ext>
            </a:extLst>
          </p:cNvPr>
          <p:cNvSpPr>
            <a:spLocks noGrp="1"/>
          </p:cNvSpPr>
          <p:nvPr>
            <p:ph type="title"/>
          </p:nvPr>
        </p:nvSpPr>
        <p:spPr>
          <a:xfrm>
            <a:off x="824458" y="209862"/>
            <a:ext cx="11227633" cy="1169234"/>
          </a:xfrm>
        </p:spPr>
        <p:txBody>
          <a:bodyPr anchor="b">
            <a:normAutofit fontScale="90000"/>
          </a:bodyPr>
          <a:lstStyle/>
          <a:p>
            <a:r>
              <a:rPr lang="en-US" sz="4400" b="1" dirty="0"/>
              <a:t>SAFETY DATA SHEET DOCUMENTATIONS</a:t>
            </a:r>
          </a:p>
        </p:txBody>
      </p:sp>
      <p:sp>
        <p:nvSpPr>
          <p:cNvPr id="3" name="Content Placeholder 2">
            <a:extLst>
              <a:ext uri="{FF2B5EF4-FFF2-40B4-BE49-F238E27FC236}">
                <a16:creationId xmlns:a16="http://schemas.microsoft.com/office/drawing/2014/main" id="{9BA57680-61C8-1501-F539-40DDBD281436}"/>
              </a:ext>
            </a:extLst>
          </p:cNvPr>
          <p:cNvSpPr>
            <a:spLocks noGrp="1"/>
          </p:cNvSpPr>
          <p:nvPr>
            <p:ph idx="1"/>
          </p:nvPr>
        </p:nvSpPr>
        <p:spPr>
          <a:xfrm>
            <a:off x="1229194" y="1738860"/>
            <a:ext cx="6490740" cy="4617490"/>
          </a:xfrm>
        </p:spPr>
        <p:txBody>
          <a:bodyPr anchor="t">
            <a:normAutofit/>
          </a:bodyPr>
          <a:lstStyle/>
          <a:p>
            <a:r>
              <a:rPr lang="en-US" dirty="0"/>
              <a:t>Designate a person to be responsible for obtaining and maintaining SDS</a:t>
            </a:r>
          </a:p>
          <a:p>
            <a:r>
              <a:rPr lang="en-US" dirty="0"/>
              <a:t>Must maintain SDS for 30 years from the last date used</a:t>
            </a:r>
          </a:p>
          <a:p>
            <a:r>
              <a:rPr lang="en-US" dirty="0"/>
              <a:t>Require for all hazardous chemicals/materials used in your facility</a:t>
            </a:r>
          </a:p>
          <a:p>
            <a:r>
              <a:rPr lang="en-US" dirty="0"/>
              <a:t>Must be available for all employees</a:t>
            </a:r>
          </a:p>
        </p:txBody>
      </p:sp>
      <p:pic>
        <p:nvPicPr>
          <p:cNvPr id="3074" name="Picture 2" descr="Safety Data Sheets [SDS]: What You Need to Know for Safety &amp; Compliance | Avery.com">
            <a:extLst>
              <a:ext uri="{FF2B5EF4-FFF2-40B4-BE49-F238E27FC236}">
                <a16:creationId xmlns:a16="http://schemas.microsoft.com/office/drawing/2014/main" id="{1542171F-4824-75B0-E906-DB85766F11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83021" y="2093548"/>
            <a:ext cx="3919169" cy="339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7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2" name="Content Placeholder 34821">
            <a:extLst>
              <a:ext uri="{FF2B5EF4-FFF2-40B4-BE49-F238E27FC236}">
                <a16:creationId xmlns:a16="http://schemas.microsoft.com/office/drawing/2014/main" id="{51C0B973-EF22-88E7-248B-23BF704C5868}"/>
              </a:ext>
            </a:extLst>
          </p:cNvPr>
          <p:cNvSpPr>
            <a:spLocks noGrp="1"/>
          </p:cNvSpPr>
          <p:nvPr>
            <p:ph idx="1"/>
          </p:nvPr>
        </p:nvSpPr>
        <p:spPr>
          <a:xfrm>
            <a:off x="6096000" y="577279"/>
            <a:ext cx="5490161" cy="4099652"/>
          </a:xfrm>
        </p:spPr>
        <p:txBody>
          <a:bodyPr anchor="t">
            <a:normAutofit/>
          </a:bodyPr>
          <a:lstStyle/>
          <a:p>
            <a:pPr marL="0" indent="0">
              <a:buNone/>
            </a:pPr>
            <a:r>
              <a:rPr lang="en-US" sz="2400" dirty="0"/>
              <a:t>An eyewash station must be accessible for all employees</a:t>
            </a:r>
          </a:p>
          <a:p>
            <a:r>
              <a:rPr lang="en-US" sz="2400" dirty="0"/>
              <a:t>Must be within 55 feet of any chemical hazard</a:t>
            </a:r>
          </a:p>
          <a:p>
            <a:r>
              <a:rPr lang="en-US" sz="2400" dirty="0"/>
              <a:t>Must be inspected and activated weekly. Run10 to 15 seconds.</a:t>
            </a:r>
          </a:p>
          <a:p>
            <a:r>
              <a:rPr lang="en-US" sz="2400" dirty="0"/>
              <a:t>Assign an employee to do this</a:t>
            </a:r>
          </a:p>
          <a:p>
            <a:r>
              <a:rPr lang="en-US" sz="2400" dirty="0"/>
              <a:t>Record/ document the inspection</a:t>
            </a:r>
          </a:p>
        </p:txBody>
      </p:sp>
      <p:pic>
        <p:nvPicPr>
          <p:cNvPr id="3" name="Picture 2">
            <a:extLst>
              <a:ext uri="{FF2B5EF4-FFF2-40B4-BE49-F238E27FC236}">
                <a16:creationId xmlns:a16="http://schemas.microsoft.com/office/drawing/2014/main" id="{022A4516-6A69-8734-010A-557B4111FD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6324" y="4077326"/>
            <a:ext cx="4769512" cy="26345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DCFE2-842A-7E89-9BD9-12F9CEC97DE2}"/>
              </a:ext>
            </a:extLst>
          </p:cNvPr>
          <p:cNvSpPr txBox="1"/>
          <p:nvPr/>
        </p:nvSpPr>
        <p:spPr>
          <a:xfrm>
            <a:off x="966163" y="1063425"/>
            <a:ext cx="4769511" cy="4154984"/>
          </a:xfrm>
          <a:prstGeom prst="rect">
            <a:avLst/>
          </a:prstGeom>
          <a:noFill/>
        </p:spPr>
        <p:txBody>
          <a:bodyPr wrap="square">
            <a:spAutoFit/>
          </a:bodyPr>
          <a:lstStyle/>
          <a:p>
            <a:r>
              <a:rPr lang="en-US" sz="4400" b="1" dirty="0"/>
              <a:t>#3 Having no eyewash or having an eyewash that is not accessible or functioning</a:t>
            </a:r>
            <a:endParaRPr lang="en-US" sz="4400" dirty="0"/>
          </a:p>
        </p:txBody>
      </p:sp>
    </p:spTree>
    <p:extLst>
      <p:ext uri="{BB962C8B-B14F-4D97-AF65-F5344CB8AC3E}">
        <p14:creationId xmlns:p14="http://schemas.microsoft.com/office/powerpoint/2010/main" val="343838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1E5DCA-316F-49B0-9C3F-D22E827150F2}"/>
              </a:ext>
            </a:extLst>
          </p:cNvPr>
          <p:cNvSpPr>
            <a:spLocks noGrp="1"/>
          </p:cNvSpPr>
          <p:nvPr>
            <p:ph type="title"/>
          </p:nvPr>
        </p:nvSpPr>
        <p:spPr>
          <a:xfrm>
            <a:off x="1522030" y="1209219"/>
            <a:ext cx="9147940" cy="3962381"/>
          </a:xfrm>
        </p:spPr>
        <p:txBody>
          <a:bodyPr vert="horz" lIns="91440" tIns="45720" rIns="91440" bIns="45720" rtlCol="0" anchor="b">
            <a:noAutofit/>
          </a:bodyPr>
          <a:lstStyle/>
          <a:p>
            <a:pPr algn="ctr"/>
            <a:r>
              <a:rPr lang="en-US" sz="4400" b="1" i="0" kern="1200" cap="all" baseline="0" dirty="0">
                <a:solidFill>
                  <a:schemeClr val="bg1"/>
                </a:solidFill>
                <a:latin typeface="+mj-lt"/>
                <a:ea typeface="+mj-ea"/>
                <a:cs typeface="+mj-cs"/>
              </a:rPr>
              <a:t># 4 Not offering exposed employees the Hepatitis B vaccine and/ or not having a signed declination form for those who do not want the vaccine</a:t>
            </a:r>
          </a:p>
        </p:txBody>
      </p:sp>
      <p:sp>
        <p:nvSpPr>
          <p:cNvPr id="11"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7"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1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31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1F28-827A-B1A0-AB36-8E198BA2E861}"/>
              </a:ext>
            </a:extLst>
          </p:cNvPr>
          <p:cNvSpPr>
            <a:spLocks noGrp="1"/>
          </p:cNvSpPr>
          <p:nvPr>
            <p:ph type="title"/>
          </p:nvPr>
        </p:nvSpPr>
        <p:spPr/>
        <p:txBody>
          <a:bodyPr>
            <a:normAutofit/>
          </a:bodyPr>
          <a:lstStyle/>
          <a:p>
            <a:r>
              <a:rPr lang="en-US" sz="4800" b="1" dirty="0"/>
              <a:t>Hepatitis B (HBV)</a:t>
            </a:r>
            <a:endParaRPr lang="en-US" b="1" dirty="0"/>
          </a:p>
        </p:txBody>
      </p:sp>
      <p:sp>
        <p:nvSpPr>
          <p:cNvPr id="3" name="Content Placeholder 2">
            <a:extLst>
              <a:ext uri="{FF2B5EF4-FFF2-40B4-BE49-F238E27FC236}">
                <a16:creationId xmlns:a16="http://schemas.microsoft.com/office/drawing/2014/main" id="{6E8F6D73-6416-C303-9A10-DE53B7F42D7F}"/>
              </a:ext>
            </a:extLst>
          </p:cNvPr>
          <p:cNvSpPr>
            <a:spLocks noGrp="1"/>
          </p:cNvSpPr>
          <p:nvPr>
            <p:ph idx="1"/>
          </p:nvPr>
        </p:nvSpPr>
        <p:spPr>
          <a:xfrm>
            <a:off x="838199" y="1825625"/>
            <a:ext cx="10779177" cy="4351338"/>
          </a:xfrm>
        </p:spPr>
        <p:txBody>
          <a:bodyPr/>
          <a:lstStyle/>
          <a:p>
            <a:r>
              <a:rPr lang="en-US" sz="3200" dirty="0"/>
              <a:t>HBV is a virus that can cause an inflammation of the liver that may lead to liver damage and death</a:t>
            </a:r>
          </a:p>
          <a:p>
            <a:r>
              <a:rPr lang="en-US" sz="3200" dirty="0"/>
              <a:t>Can survive outside the body at room temperature for 7 days</a:t>
            </a:r>
          </a:p>
          <a:p>
            <a:r>
              <a:rPr lang="en-US" sz="3200" dirty="0"/>
              <a:t>Hepatitis B is 100 times more transmissible than HIV</a:t>
            </a:r>
          </a:p>
          <a:p>
            <a:r>
              <a:rPr lang="en-US" sz="3200" dirty="0"/>
              <a:t>Immunization is available and recommended</a:t>
            </a:r>
          </a:p>
          <a:p>
            <a:r>
              <a:rPr lang="en-US" sz="3200" dirty="0"/>
              <a:t>Hepatitis B cannot be cured</a:t>
            </a:r>
          </a:p>
          <a:p>
            <a:endParaRPr lang="en-US" dirty="0"/>
          </a:p>
        </p:txBody>
      </p:sp>
    </p:spTree>
    <p:extLst>
      <p:ext uri="{BB962C8B-B14F-4D97-AF65-F5344CB8AC3E}">
        <p14:creationId xmlns:p14="http://schemas.microsoft.com/office/powerpoint/2010/main" val="209255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B3B6-0CD7-42DB-9D22-67DFC961504D}"/>
              </a:ext>
            </a:extLst>
          </p:cNvPr>
          <p:cNvSpPr>
            <a:spLocks noGrp="1"/>
          </p:cNvSpPr>
          <p:nvPr>
            <p:ph type="title"/>
          </p:nvPr>
        </p:nvSpPr>
        <p:spPr>
          <a:xfrm>
            <a:off x="803775" y="329785"/>
            <a:ext cx="10978494" cy="1439054"/>
          </a:xfrm>
        </p:spPr>
        <p:txBody>
          <a:bodyPr anchor="b">
            <a:normAutofit/>
          </a:bodyPr>
          <a:lstStyle/>
          <a:p>
            <a:r>
              <a:rPr lang="en-US" sz="4400" b="1" dirty="0"/>
              <a:t>Exposure Control Plan: Hepatitis B Vaccination Requirements</a:t>
            </a:r>
          </a:p>
        </p:txBody>
      </p:sp>
      <p:sp>
        <p:nvSpPr>
          <p:cNvPr id="3" name="Content Placeholder 2">
            <a:extLst>
              <a:ext uri="{FF2B5EF4-FFF2-40B4-BE49-F238E27FC236}">
                <a16:creationId xmlns:a16="http://schemas.microsoft.com/office/drawing/2014/main" id="{26B46AA8-FC22-4F1E-80F4-8636AB925195}"/>
              </a:ext>
            </a:extLst>
          </p:cNvPr>
          <p:cNvSpPr>
            <a:spLocks noGrp="1"/>
          </p:cNvSpPr>
          <p:nvPr>
            <p:ph idx="1"/>
          </p:nvPr>
        </p:nvSpPr>
        <p:spPr>
          <a:xfrm>
            <a:off x="803775" y="2128603"/>
            <a:ext cx="11143386" cy="4571999"/>
          </a:xfrm>
        </p:spPr>
        <p:txBody>
          <a:bodyPr anchor="t">
            <a:normAutofit/>
          </a:bodyPr>
          <a:lstStyle/>
          <a:p>
            <a:pPr>
              <a:buFont typeface="Wingdings" panose="05000000000000000000" pitchFamily="2" charset="2"/>
              <a:buChar char="§"/>
              <a:defRPr/>
            </a:pPr>
            <a:r>
              <a:rPr lang="en-US" sz="2400" b="1" i="1" dirty="0"/>
              <a:t>OSHA requires the dentist to offer the hepatitis B virus (HBV) vaccination series to all employees whose jobs include category I and II tasks</a:t>
            </a:r>
            <a:r>
              <a:rPr lang="en-US" sz="2400" dirty="0"/>
              <a:t>. </a:t>
            </a:r>
          </a:p>
          <a:p>
            <a:pPr>
              <a:buFont typeface="Wingdings" panose="05000000000000000000" pitchFamily="2" charset="2"/>
              <a:buChar char="§"/>
              <a:defRPr/>
            </a:pPr>
            <a:r>
              <a:rPr lang="en-US" sz="2400" dirty="0"/>
              <a:t> </a:t>
            </a:r>
            <a:r>
              <a:rPr lang="en-US" sz="2400" b="1" dirty="0"/>
              <a:t>Vaccine must be offered within 10 days of employment. </a:t>
            </a:r>
          </a:p>
          <a:p>
            <a:pPr>
              <a:buFont typeface="Wingdings" panose="05000000000000000000" pitchFamily="2" charset="2"/>
              <a:buChar char="§"/>
              <a:defRPr/>
            </a:pPr>
            <a:r>
              <a:rPr lang="en-US" sz="2400" b="1" dirty="0"/>
              <a:t> The dentist/employer must obtain proof from the physician who administered the vaccination.  </a:t>
            </a:r>
          </a:p>
          <a:p>
            <a:pPr>
              <a:buFont typeface="Wingdings" panose="05000000000000000000" pitchFamily="2" charset="2"/>
              <a:buChar char="§"/>
              <a:defRPr/>
            </a:pPr>
            <a:r>
              <a:rPr lang="en-US" sz="2400" b="1" dirty="0"/>
              <a:t> The employee has the right to refuse the HBV vaccine; however, the employee must sign an informed refusal form that is kept on file in the dental office. </a:t>
            </a:r>
          </a:p>
          <a:p>
            <a:pPr>
              <a:buFont typeface="Wingdings" panose="05000000000000000000" pitchFamily="2" charset="2"/>
              <a:buChar char="§"/>
              <a:defRPr/>
            </a:pPr>
            <a:r>
              <a:rPr lang="en-US" sz="2400" b="1" dirty="0"/>
              <a:t> The employee always has the right to change his or her mind and receive the vaccine at a later date at no charge.</a:t>
            </a:r>
          </a:p>
          <a:p>
            <a:endParaRPr lang="en-US" sz="1800" dirty="0"/>
          </a:p>
        </p:txBody>
      </p:sp>
    </p:spTree>
    <p:extLst>
      <p:ext uri="{BB962C8B-B14F-4D97-AF65-F5344CB8AC3E}">
        <p14:creationId xmlns:p14="http://schemas.microsoft.com/office/powerpoint/2010/main" val="759812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1F7FEA8-5351-0D37-698F-A95DD33F32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19331" y="434715"/>
            <a:ext cx="10628025" cy="622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0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C6BA92-A025-054B-4A32-63DEEF0B5C3A}"/>
              </a:ext>
            </a:extLst>
          </p:cNvPr>
          <p:cNvSpPr>
            <a:spLocks noGrp="1"/>
          </p:cNvSpPr>
          <p:nvPr>
            <p:ph type="title"/>
          </p:nvPr>
        </p:nvSpPr>
        <p:spPr>
          <a:xfrm>
            <a:off x="374754" y="381935"/>
            <a:ext cx="4864309" cy="5974414"/>
          </a:xfrm>
        </p:spPr>
        <p:txBody>
          <a:bodyPr anchor="ctr">
            <a:normAutofit/>
          </a:bodyPr>
          <a:lstStyle/>
          <a:p>
            <a:r>
              <a:rPr lang="en-US" sz="5600" b="1" dirty="0">
                <a:solidFill>
                  <a:schemeClr val="bg1"/>
                </a:solidFill>
              </a:rPr>
              <a:t>#5 Not providing baseline TB testing for all employees and new employees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bg1"/>
          </a:solid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bg1"/>
          </a:solid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bg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437725C-C967-3EBF-2606-75989CDF445D}"/>
              </a:ext>
            </a:extLst>
          </p:cNvPr>
          <p:cNvSpPr>
            <a:spLocks noGrp="1"/>
          </p:cNvSpPr>
          <p:nvPr>
            <p:ph idx="1"/>
          </p:nvPr>
        </p:nvSpPr>
        <p:spPr>
          <a:xfrm>
            <a:off x="6096000" y="381935"/>
            <a:ext cx="4986955" cy="5974415"/>
          </a:xfrm>
        </p:spPr>
        <p:txBody>
          <a:bodyPr anchor="ctr">
            <a:normAutofit/>
          </a:bodyPr>
          <a:lstStyle/>
          <a:p>
            <a:pPr marL="0" indent="0">
              <a:buNone/>
            </a:pPr>
            <a:r>
              <a:rPr lang="en-US" sz="3600" dirty="0"/>
              <a:t>Employees must have base line test for TB upon employment and it’s only one time.</a:t>
            </a:r>
          </a:p>
          <a:p>
            <a:pPr marL="0" indent="0">
              <a:buNone/>
            </a:pPr>
            <a:r>
              <a:rPr lang="en-US" sz="3600" dirty="0"/>
              <a:t>Employee that had a needle stick accident or some occupational injury.</a:t>
            </a: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28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D01B-5300-CFEC-B635-6238E54882A7}"/>
              </a:ext>
            </a:extLst>
          </p:cNvPr>
          <p:cNvSpPr>
            <a:spLocks noGrp="1"/>
          </p:cNvSpPr>
          <p:nvPr>
            <p:ph type="title"/>
          </p:nvPr>
        </p:nvSpPr>
        <p:spPr>
          <a:xfrm>
            <a:off x="854439" y="501651"/>
            <a:ext cx="9952992" cy="1102297"/>
          </a:xfrm>
        </p:spPr>
        <p:txBody>
          <a:bodyPr anchor="b">
            <a:normAutofit/>
          </a:bodyPr>
          <a:lstStyle/>
          <a:p>
            <a:r>
              <a:rPr lang="en-US" sz="5400" b="1" dirty="0"/>
              <a:t>Tuberculosis (TB)</a:t>
            </a:r>
          </a:p>
        </p:txBody>
      </p:sp>
      <p:sp>
        <p:nvSpPr>
          <p:cNvPr id="3" name="Content Placeholder 2">
            <a:extLst>
              <a:ext uri="{FF2B5EF4-FFF2-40B4-BE49-F238E27FC236}">
                <a16:creationId xmlns:a16="http://schemas.microsoft.com/office/drawing/2014/main" id="{3041EA3C-0173-B759-51E8-9487F5975CAA}"/>
              </a:ext>
            </a:extLst>
          </p:cNvPr>
          <p:cNvSpPr>
            <a:spLocks noGrp="1"/>
          </p:cNvSpPr>
          <p:nvPr>
            <p:ph idx="1"/>
          </p:nvPr>
        </p:nvSpPr>
        <p:spPr>
          <a:xfrm>
            <a:off x="1064303" y="1918742"/>
            <a:ext cx="5636300" cy="4437608"/>
          </a:xfrm>
        </p:spPr>
        <p:txBody>
          <a:bodyPr anchor="t">
            <a:noAutofit/>
          </a:bodyPr>
          <a:lstStyle/>
          <a:p>
            <a:r>
              <a:rPr lang="en-US" dirty="0"/>
              <a:t>Airborne – NOT bloodborne</a:t>
            </a:r>
          </a:p>
          <a:p>
            <a:r>
              <a:rPr lang="en-US" dirty="0"/>
              <a:t>Spread by inhaling respiratory droplets from</a:t>
            </a:r>
          </a:p>
          <a:p>
            <a:pPr>
              <a:buFont typeface="Wingdings" panose="05000000000000000000" pitchFamily="2" charset="2"/>
              <a:buChar char="Ø"/>
            </a:pPr>
            <a:r>
              <a:rPr lang="en-US" dirty="0"/>
              <a:t>   Coughing</a:t>
            </a:r>
          </a:p>
          <a:p>
            <a:pPr>
              <a:buFont typeface="Wingdings" panose="05000000000000000000" pitchFamily="2" charset="2"/>
              <a:buChar char="Ø"/>
            </a:pPr>
            <a:r>
              <a:rPr lang="en-US" dirty="0"/>
              <a:t>   Speaking</a:t>
            </a:r>
          </a:p>
          <a:p>
            <a:pPr>
              <a:buFont typeface="Wingdings" panose="05000000000000000000" pitchFamily="2" charset="2"/>
              <a:buChar char="Ø"/>
            </a:pPr>
            <a:r>
              <a:rPr lang="en-US" dirty="0"/>
              <a:t>   Laughing</a:t>
            </a:r>
          </a:p>
          <a:p>
            <a:pPr>
              <a:buFont typeface="Wingdings" panose="05000000000000000000" pitchFamily="2" charset="2"/>
              <a:buChar char="Ø"/>
            </a:pPr>
            <a:r>
              <a:rPr lang="en-US" dirty="0"/>
              <a:t>   Sneezing</a:t>
            </a:r>
          </a:p>
          <a:p>
            <a:pPr>
              <a:buFont typeface="Wingdings" panose="05000000000000000000" pitchFamily="2" charset="2"/>
              <a:buChar char="Ø"/>
            </a:pPr>
            <a:endParaRPr lang="en-US" dirty="0"/>
          </a:p>
          <a:p>
            <a:pPr marL="0" indent="0">
              <a:buNone/>
            </a:pPr>
            <a:r>
              <a:rPr lang="en-US" dirty="0"/>
              <a:t>   </a:t>
            </a:r>
          </a:p>
        </p:txBody>
      </p:sp>
      <p:pic>
        <p:nvPicPr>
          <p:cNvPr id="4098" name="Picture 2" descr="Airborne transmission of covid-19 | The BMJ">
            <a:extLst>
              <a:ext uri="{FF2B5EF4-FFF2-40B4-BE49-F238E27FC236}">
                <a16:creationId xmlns:a16="http://schemas.microsoft.com/office/drawing/2014/main" id="{25A7C73A-39C9-9B2B-21E3-35DE95529D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0288" y="2447045"/>
            <a:ext cx="4571378" cy="338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4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B76DC-91A0-B0D6-D252-159119808FE9}"/>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5000" b="1" i="0" kern="1200" cap="all" baseline="0">
                <a:solidFill>
                  <a:schemeClr val="bg1"/>
                </a:solidFill>
                <a:latin typeface="+mj-lt"/>
                <a:ea typeface="+mj-ea"/>
                <a:cs typeface="+mj-cs"/>
              </a:rPr>
              <a:t>#1 Not having a written program </a:t>
            </a:r>
            <a:br>
              <a:rPr lang="en-US" sz="5000" b="1" i="0" kern="1200" cap="all" baseline="0">
                <a:solidFill>
                  <a:schemeClr val="bg1"/>
                </a:solidFill>
                <a:latin typeface="+mj-lt"/>
                <a:ea typeface="+mj-ea"/>
                <a:cs typeface="+mj-cs"/>
              </a:rPr>
            </a:br>
            <a:endParaRPr lang="en-US" sz="5000" b="1" i="0" kern="1200" cap="all" baseline="0">
              <a:solidFill>
                <a:schemeClr val="bg1"/>
              </a:solidFill>
              <a:latin typeface="+mj-lt"/>
              <a:ea typeface="+mj-ea"/>
              <a:cs typeface="+mj-cs"/>
            </a:endParaRPr>
          </a:p>
        </p:txBody>
      </p:sp>
      <p:sp>
        <p:nvSpPr>
          <p:cNvPr id="13"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4" name="Picture 8" descr="Product Image">
            <a:extLst>
              <a:ext uri="{FF2B5EF4-FFF2-40B4-BE49-F238E27FC236}">
                <a16:creationId xmlns:a16="http://schemas.microsoft.com/office/drawing/2014/main" id="{CF250574-17D0-7F1E-2CDD-F748E925C8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56996" y="1019602"/>
            <a:ext cx="5143552" cy="4783504"/>
          </a:xfrm>
          <a:prstGeom prst="rect">
            <a:avLst/>
          </a:prstGeom>
          <a:noFill/>
          <a:extLst>
            <a:ext uri="{909E8E84-426E-40DD-AFC4-6F175D3DCCD1}">
              <a14:hiddenFill xmlns:a14="http://schemas.microsoft.com/office/drawing/2010/main">
                <a:solidFill>
                  <a:srgbClr val="FFFFFF"/>
                </a:solidFill>
              </a14:hiddenFill>
            </a:ext>
          </a:extLst>
        </p:spPr>
      </p:pic>
      <p:sp>
        <p:nvSpPr>
          <p:cNvPr id="1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88771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277C-07B8-C3B8-312E-E1EF1122BFE0}"/>
              </a:ext>
            </a:extLst>
          </p:cNvPr>
          <p:cNvSpPr>
            <a:spLocks noGrp="1"/>
          </p:cNvSpPr>
          <p:nvPr>
            <p:ph type="title"/>
          </p:nvPr>
        </p:nvSpPr>
        <p:spPr>
          <a:xfrm>
            <a:off x="838199" y="365125"/>
            <a:ext cx="11138941" cy="1325563"/>
          </a:xfrm>
        </p:spPr>
        <p:txBody>
          <a:bodyPr>
            <a:normAutofit fontScale="90000"/>
          </a:bodyPr>
          <a:lstStyle/>
          <a:p>
            <a:pPr algn="ctr"/>
            <a:r>
              <a:rPr lang="en-US" b="1" dirty="0"/>
              <a:t>The most Common Symptoms of TB disease</a:t>
            </a:r>
          </a:p>
        </p:txBody>
      </p:sp>
      <p:graphicFrame>
        <p:nvGraphicFramePr>
          <p:cNvPr id="5" name="Content Placeholder 2">
            <a:extLst>
              <a:ext uri="{FF2B5EF4-FFF2-40B4-BE49-F238E27FC236}">
                <a16:creationId xmlns:a16="http://schemas.microsoft.com/office/drawing/2014/main" id="{5738400C-94A3-FE22-3A5C-D0FC4217FD0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9360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B2CAE-4ACD-9228-612A-CF43EA837598}"/>
              </a:ext>
            </a:extLst>
          </p:cNvPr>
          <p:cNvSpPr>
            <a:spLocks noGrp="1"/>
          </p:cNvSpPr>
          <p:nvPr>
            <p:ph type="title"/>
          </p:nvPr>
        </p:nvSpPr>
        <p:spPr>
          <a:xfrm>
            <a:off x="149903" y="381935"/>
            <a:ext cx="5046750" cy="5974414"/>
          </a:xfrm>
        </p:spPr>
        <p:txBody>
          <a:bodyPr anchor="ctr">
            <a:normAutofit/>
          </a:bodyPr>
          <a:lstStyle/>
          <a:p>
            <a:r>
              <a:rPr lang="en-US" sz="6700" b="1" dirty="0">
                <a:solidFill>
                  <a:schemeClr val="bg1"/>
                </a:solidFill>
              </a:rPr>
              <a:t>TB Risk Categories</a:t>
            </a:r>
          </a:p>
        </p:txBody>
      </p:sp>
      <p:sp>
        <p:nvSpPr>
          <p:cNvPr id="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bg1"/>
          </a:solidFill>
          <a:ln w="776" cap="flat">
            <a:noFill/>
            <a:prstDash val="solid"/>
            <a:miter/>
          </a:ln>
        </p:spPr>
        <p:txBody>
          <a:bodyPr rtlCol="0" anchor="ctr"/>
          <a:lstStyle/>
          <a:p>
            <a:endParaRPr lang="en-US"/>
          </a:p>
        </p:txBody>
      </p:sp>
      <p:sp>
        <p:nvSpPr>
          <p:cNvPr id="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bg1"/>
          </a:solidFill>
          <a:ln w="516" cap="flat">
            <a:noFill/>
            <a:prstDash val="solid"/>
            <a:miter/>
          </a:ln>
        </p:spPr>
        <p:txBody>
          <a:bodyPr rtlCol="0" anchor="ctr"/>
          <a:lstStyle/>
          <a:p>
            <a:endParaRPr lang="en-US"/>
          </a:p>
        </p:txBody>
      </p:sp>
      <p:sp>
        <p:nvSpPr>
          <p:cNvPr id="1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bg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71CAB77-A653-F97F-9309-1881BAB9A06F}"/>
              </a:ext>
            </a:extLst>
          </p:cNvPr>
          <p:cNvSpPr>
            <a:spLocks noGrp="1"/>
          </p:cNvSpPr>
          <p:nvPr>
            <p:ph idx="1"/>
          </p:nvPr>
        </p:nvSpPr>
        <p:spPr>
          <a:xfrm>
            <a:off x="6096000" y="381935"/>
            <a:ext cx="5356483" cy="5974415"/>
          </a:xfrm>
        </p:spPr>
        <p:txBody>
          <a:bodyPr anchor="ctr">
            <a:normAutofit/>
          </a:bodyPr>
          <a:lstStyle/>
          <a:p>
            <a:pPr marL="0" indent="0">
              <a:buNone/>
            </a:pPr>
            <a:r>
              <a:rPr lang="en-US" sz="2800" dirty="0"/>
              <a:t>Low risk facilities</a:t>
            </a:r>
          </a:p>
          <a:p>
            <a:r>
              <a:rPr lang="en-US" sz="2800" dirty="0"/>
              <a:t>Patient with TB are likely to be seen</a:t>
            </a:r>
          </a:p>
          <a:p>
            <a:r>
              <a:rPr lang="en-US" sz="2800" dirty="0"/>
              <a:t>Most dental offices are considered low risk</a:t>
            </a:r>
          </a:p>
          <a:p>
            <a:r>
              <a:rPr lang="en-US" sz="2800" dirty="0"/>
              <a:t>Employee should have a baseline test only</a:t>
            </a:r>
          </a:p>
          <a:p>
            <a:pPr marL="0" indent="0">
              <a:buNone/>
            </a:pPr>
            <a:r>
              <a:rPr lang="en-US" sz="2800" dirty="0"/>
              <a:t>Medium risk facilities</a:t>
            </a:r>
          </a:p>
          <a:p>
            <a:r>
              <a:rPr lang="en-US" sz="2800" dirty="0"/>
              <a:t>Likely to see patient with TB</a:t>
            </a:r>
          </a:p>
          <a:p>
            <a:r>
              <a:rPr lang="en-US" sz="2800" dirty="0"/>
              <a:t>Should have a baseline and an annual TB test performed</a:t>
            </a: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141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D97D-1E30-4647-BFD6-EE5048CB25FC}"/>
              </a:ext>
            </a:extLst>
          </p:cNvPr>
          <p:cNvSpPr>
            <a:spLocks noGrp="1"/>
          </p:cNvSpPr>
          <p:nvPr>
            <p:ph type="title"/>
          </p:nvPr>
        </p:nvSpPr>
        <p:spPr>
          <a:xfrm>
            <a:off x="803776" y="224852"/>
            <a:ext cx="11068434" cy="1109273"/>
          </a:xfrm>
        </p:spPr>
        <p:txBody>
          <a:bodyPr anchor="b">
            <a:normAutofit/>
          </a:bodyPr>
          <a:lstStyle/>
          <a:p>
            <a:r>
              <a:rPr lang="en-US" sz="3800" b="1" dirty="0"/>
              <a:t>Measures to Contain Respiratory Secretions</a:t>
            </a:r>
            <a:endParaRPr lang="en-US" sz="3800" dirty="0"/>
          </a:p>
        </p:txBody>
      </p:sp>
      <p:sp>
        <p:nvSpPr>
          <p:cNvPr id="3" name="Content Placeholder 2">
            <a:extLst>
              <a:ext uri="{FF2B5EF4-FFF2-40B4-BE49-F238E27FC236}">
                <a16:creationId xmlns:a16="http://schemas.microsoft.com/office/drawing/2014/main" id="{4A1399CB-8A6E-43FD-A499-94C816E4B9D5}"/>
              </a:ext>
            </a:extLst>
          </p:cNvPr>
          <p:cNvSpPr>
            <a:spLocks noGrp="1"/>
          </p:cNvSpPr>
          <p:nvPr>
            <p:ph idx="1"/>
          </p:nvPr>
        </p:nvSpPr>
        <p:spPr>
          <a:xfrm>
            <a:off x="803775" y="1798820"/>
            <a:ext cx="7290914" cy="4834328"/>
          </a:xfrm>
        </p:spPr>
        <p:txBody>
          <a:bodyPr anchor="t">
            <a:normAutofit/>
          </a:bodyPr>
          <a:lstStyle/>
          <a:p>
            <a:pPr>
              <a:buFont typeface="Wingdings" panose="05000000000000000000" pitchFamily="2" charset="2"/>
              <a:buChar char="§"/>
            </a:pPr>
            <a:r>
              <a:rPr lang="en-US" sz="2400" dirty="0"/>
              <a:t>Cover mouth and nose with a tissue when coughing or sneezing.</a:t>
            </a:r>
          </a:p>
          <a:p>
            <a:pPr>
              <a:buFont typeface="Wingdings" panose="05000000000000000000" pitchFamily="2" charset="2"/>
              <a:buChar char="§"/>
            </a:pPr>
            <a:r>
              <a:rPr lang="en-US" sz="2400" dirty="0"/>
              <a:t> Use the nearest waste receptacle to dispose of tissues after use.</a:t>
            </a:r>
          </a:p>
          <a:p>
            <a:pPr>
              <a:buFont typeface="Wingdings" panose="05000000000000000000" pitchFamily="2" charset="2"/>
              <a:buChar char="§"/>
            </a:pPr>
            <a:r>
              <a:rPr lang="en-US" sz="2400" dirty="0"/>
              <a:t> Perform hand hygiene after having contact with respiratory secretions and contaminated objects or materials.</a:t>
            </a:r>
          </a:p>
          <a:p>
            <a:pPr>
              <a:buFont typeface="Wingdings" panose="05000000000000000000" pitchFamily="2" charset="2"/>
              <a:buChar char="§"/>
            </a:pPr>
            <a:r>
              <a:rPr lang="en-US" sz="2400" dirty="0"/>
              <a:t> Offer masks to coughing patients and other symptomatic people when they enter the dental setting.</a:t>
            </a:r>
          </a:p>
          <a:p>
            <a:pPr>
              <a:buFont typeface="Wingdings" panose="05000000000000000000" pitchFamily="2" charset="2"/>
              <a:buChar char="§"/>
            </a:pPr>
            <a:r>
              <a:rPr lang="en-US" sz="2400" dirty="0"/>
              <a:t> Encourage people with symptoms to sit as far away from others as possible.</a:t>
            </a:r>
          </a:p>
          <a:p>
            <a:endParaRPr lang="en-US" sz="1800" dirty="0"/>
          </a:p>
        </p:txBody>
      </p:sp>
      <p:pic>
        <p:nvPicPr>
          <p:cNvPr id="4" name="Picture 3" descr="A picture containing person, food, man, eating&#10;&#10;Description automatically generated">
            <a:extLst>
              <a:ext uri="{FF2B5EF4-FFF2-40B4-BE49-F238E27FC236}">
                <a16:creationId xmlns:a16="http://schemas.microsoft.com/office/drawing/2014/main" id="{EEB4C500-11E3-4A30-935C-7ECF2542DDF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3"/>
          <a:stretch/>
        </p:blipFill>
        <p:spPr>
          <a:xfrm>
            <a:off x="8304551" y="2418634"/>
            <a:ext cx="3777522" cy="3594699"/>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Tree>
    <p:extLst>
      <p:ext uri="{BB962C8B-B14F-4D97-AF65-F5344CB8AC3E}">
        <p14:creationId xmlns:p14="http://schemas.microsoft.com/office/powerpoint/2010/main" val="60969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6E6D-5E51-487C-9E34-F372E2A8AC60}"/>
              </a:ext>
            </a:extLst>
          </p:cNvPr>
          <p:cNvSpPr>
            <a:spLocks noGrp="1"/>
          </p:cNvSpPr>
          <p:nvPr>
            <p:ph type="title"/>
          </p:nvPr>
        </p:nvSpPr>
        <p:spPr>
          <a:xfrm>
            <a:off x="6392584" y="501651"/>
            <a:ext cx="4434720" cy="1177247"/>
          </a:xfrm>
        </p:spPr>
        <p:txBody>
          <a:bodyPr anchor="b">
            <a:normAutofit/>
          </a:bodyPr>
          <a:lstStyle/>
          <a:p>
            <a:r>
              <a:rPr lang="en-US" sz="5400" b="1" dirty="0"/>
              <a:t>Visual Alerts</a:t>
            </a:r>
            <a:endParaRPr lang="en-US" sz="5400" dirty="0"/>
          </a:p>
        </p:txBody>
      </p:sp>
      <p:sp>
        <p:nvSpPr>
          <p:cNvPr id="3" name="Content Placeholder 2">
            <a:extLst>
              <a:ext uri="{FF2B5EF4-FFF2-40B4-BE49-F238E27FC236}">
                <a16:creationId xmlns:a16="http://schemas.microsoft.com/office/drawing/2014/main" id="{EEBD9BF8-F32E-43DB-A9C4-BE3446145681}"/>
              </a:ext>
            </a:extLst>
          </p:cNvPr>
          <p:cNvSpPr>
            <a:spLocks noGrp="1"/>
          </p:cNvSpPr>
          <p:nvPr>
            <p:ph idx="1"/>
          </p:nvPr>
        </p:nvSpPr>
        <p:spPr>
          <a:xfrm>
            <a:off x="5546361" y="2338466"/>
            <a:ext cx="6235908" cy="4252239"/>
          </a:xfrm>
        </p:spPr>
        <p:txBody>
          <a:bodyPr anchor="t">
            <a:normAutofit/>
          </a:bodyPr>
          <a:lstStyle/>
          <a:p>
            <a:pPr>
              <a:buFont typeface="Wingdings" panose="05000000000000000000" pitchFamily="2" charset="2"/>
              <a:buChar char="v"/>
            </a:pPr>
            <a:r>
              <a:rPr lang="en-US" dirty="0"/>
              <a:t>Display visual cues to remind staff and patients of proper ways to prevent spread of respiratory pathogens.</a:t>
            </a:r>
          </a:p>
          <a:p>
            <a:pPr>
              <a:buFont typeface="Wingdings" panose="05000000000000000000" pitchFamily="2" charset="2"/>
              <a:buChar char="v"/>
            </a:pPr>
            <a:r>
              <a:rPr lang="en-US" dirty="0"/>
              <a:t> Related materials are available at Cover Your Cough and Important Notice to All Patients</a:t>
            </a:r>
          </a:p>
          <a:p>
            <a:endParaRPr lang="en-US" sz="1800" dirty="0"/>
          </a:p>
        </p:txBody>
      </p:sp>
      <p:pic>
        <p:nvPicPr>
          <p:cNvPr id="35842" name="Picture 2" descr="See related image detail. Coronavirus disease 2019 (COVID-19) - What is SPC doing to help? | SPC ...">
            <a:extLst>
              <a:ext uri="{FF2B5EF4-FFF2-40B4-BE49-F238E27FC236}">
                <a16:creationId xmlns:a16="http://schemas.microsoft.com/office/drawing/2014/main" id="{8AF345E2-5D79-A1E7-ED3C-3E1DBE260B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6201" y="413390"/>
            <a:ext cx="3111416" cy="3229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55327C5-E7AD-4B0A-9C54-E2BC878F4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5182"/>
          <a:stretch/>
        </p:blipFill>
        <p:spPr bwMode="auto">
          <a:xfrm>
            <a:off x="1796201" y="4122132"/>
            <a:ext cx="1998115" cy="246857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978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6870" name="Straight Connector 36869">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6871" name="Rectangle 3687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A78BE-9B6F-C285-160D-BEA7B1E3E460}"/>
              </a:ext>
            </a:extLst>
          </p:cNvPr>
          <p:cNvSpPr>
            <a:spLocks noGrp="1"/>
          </p:cNvSpPr>
          <p:nvPr>
            <p:ph type="title"/>
          </p:nvPr>
        </p:nvSpPr>
        <p:spPr>
          <a:xfrm>
            <a:off x="829321" y="1377146"/>
            <a:ext cx="6350966" cy="3626217"/>
          </a:xfrm>
        </p:spPr>
        <p:txBody>
          <a:bodyPr vert="horz" lIns="91440" tIns="45720" rIns="91440" bIns="45720" rtlCol="0" anchor="b">
            <a:normAutofit/>
          </a:bodyPr>
          <a:lstStyle/>
          <a:p>
            <a:r>
              <a:rPr lang="en-US" sz="6000" b="1" i="0" kern="1200" cap="all" baseline="0" dirty="0">
                <a:solidFill>
                  <a:schemeClr val="bg1"/>
                </a:solidFill>
                <a:latin typeface="+mj-lt"/>
                <a:ea typeface="+mj-ea"/>
                <a:cs typeface="+mj-cs"/>
              </a:rPr>
              <a:t>#6 Not providing training for employees</a:t>
            </a:r>
          </a:p>
        </p:txBody>
      </p:sp>
      <p:pic>
        <p:nvPicPr>
          <p:cNvPr id="36866" name="Picture 2" descr="Image result for dental meeting">
            <a:extLst>
              <a:ext uri="{FF2B5EF4-FFF2-40B4-BE49-F238E27FC236}">
                <a16:creationId xmlns:a16="http://schemas.microsoft.com/office/drawing/2014/main" id="{444D3513-C50E-8301-E59C-09128D0E0EB4}"/>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t="10441" b="19713"/>
          <a:stretch/>
        </p:blipFill>
        <p:spPr bwMode="auto">
          <a:xfrm>
            <a:off x="7591606" y="0"/>
            <a:ext cx="4591515" cy="341573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Image result for dental meeting">
            <a:extLst>
              <a:ext uri="{FF2B5EF4-FFF2-40B4-BE49-F238E27FC236}">
                <a16:creationId xmlns:a16="http://schemas.microsoft.com/office/drawing/2014/main" id="{7C347D01-A94D-BFF5-1938-53F6F47DA28A}"/>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738" r="15432" b="2"/>
          <a:stretch/>
        </p:blipFill>
        <p:spPr bwMode="auto">
          <a:xfrm>
            <a:off x="7497314" y="3442270"/>
            <a:ext cx="4694685" cy="3415730"/>
          </a:xfrm>
          <a:prstGeom prst="rect">
            <a:avLst/>
          </a:prstGeom>
          <a:noFill/>
          <a:extLst>
            <a:ext uri="{909E8E84-426E-40DD-AFC4-6F175D3DCCD1}">
              <a14:hiddenFill xmlns:a14="http://schemas.microsoft.com/office/drawing/2010/main">
                <a:solidFill>
                  <a:srgbClr val="FFFFFF"/>
                </a:solidFill>
              </a14:hiddenFill>
            </a:ext>
          </a:extLst>
        </p:spPr>
      </p:pic>
      <p:cxnSp>
        <p:nvCxnSpPr>
          <p:cNvPr id="36872" name="Straight Connector 3687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096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6B73680-62AB-47C5-B708-85D2D96D0892}"/>
              </a:ext>
            </a:extLst>
          </p:cNvPr>
          <p:cNvSpPr>
            <a:spLocks noGrp="1"/>
          </p:cNvSpPr>
          <p:nvPr>
            <p:ph type="title"/>
          </p:nvPr>
        </p:nvSpPr>
        <p:spPr>
          <a:xfrm>
            <a:off x="6059054" y="299510"/>
            <a:ext cx="5853793" cy="1229488"/>
          </a:xfrm>
        </p:spPr>
        <p:txBody>
          <a:bodyPr anchor="b">
            <a:normAutofit fontScale="90000"/>
          </a:bodyPr>
          <a:lstStyle/>
          <a:p>
            <a:r>
              <a:rPr lang="en-US" sz="5400" b="1" dirty="0"/>
              <a:t>Employee Training </a:t>
            </a:r>
          </a:p>
        </p:txBody>
      </p:sp>
      <p:sp>
        <p:nvSpPr>
          <p:cNvPr id="40" name="Rectangle 3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 table&#10;&#10;Description automatically generated">
            <a:extLst>
              <a:ext uri="{FF2B5EF4-FFF2-40B4-BE49-F238E27FC236}">
                <a16:creationId xmlns:a16="http://schemas.microsoft.com/office/drawing/2014/main" id="{A40A34DF-5B1E-4EA1-BE3C-FF4E58348320}"/>
              </a:ext>
            </a:extLst>
          </p:cNvPr>
          <p:cNvPicPr>
            <a:picLocks noChangeAspect="1"/>
          </p:cNvPicPr>
          <p:nvPr/>
        </p:nvPicPr>
        <p:blipFill>
          <a:blip r:embed="rId2">
            <a:extLst>
              <a:ext uri="{837473B0-CC2E-450A-ABE3-18F120FF3D39}">
                <a1611:picAttrSrcUrl xmlns:a1611="http://schemas.microsoft.com/office/drawing/2016/11/main" r:id="rId3"/>
              </a:ext>
            </a:extLst>
          </a:blip>
          <a:srcRect l="10732" r="1731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39F30018-1046-4FC9-8E48-5C4EA971BD33}"/>
              </a:ext>
            </a:extLst>
          </p:cNvPr>
          <p:cNvSpPr>
            <a:spLocks noGrp="1"/>
          </p:cNvSpPr>
          <p:nvPr>
            <p:ph idx="1"/>
          </p:nvPr>
        </p:nvSpPr>
        <p:spPr>
          <a:xfrm>
            <a:off x="5936105" y="1828508"/>
            <a:ext cx="5501390" cy="4527841"/>
          </a:xfrm>
        </p:spPr>
        <p:txBody>
          <a:bodyPr anchor="t">
            <a:normAutofit/>
          </a:bodyPr>
          <a:lstStyle/>
          <a:p>
            <a:pPr lvl="0">
              <a:buFont typeface="Wingdings" panose="05000000000000000000" pitchFamily="2" charset="2"/>
              <a:buChar char="q"/>
            </a:pPr>
            <a:r>
              <a:rPr lang="en-US" sz="2800" dirty="0"/>
              <a:t>Staff training is required: </a:t>
            </a:r>
          </a:p>
          <a:p>
            <a:pPr lvl="1"/>
            <a:r>
              <a:rPr lang="en-US" dirty="0"/>
              <a:t>When a new employee is hired </a:t>
            </a:r>
          </a:p>
          <a:p>
            <a:pPr lvl="1"/>
            <a:r>
              <a:rPr lang="en-US" dirty="0"/>
              <a:t>When a new chemical product is added to the office </a:t>
            </a:r>
          </a:p>
          <a:p>
            <a:pPr lvl="1"/>
            <a:r>
              <a:rPr lang="en-US" dirty="0"/>
              <a:t>Once a year for all continuing employees</a:t>
            </a:r>
          </a:p>
          <a:p>
            <a:pPr lvl="0">
              <a:buFont typeface="Wingdings" panose="05000000000000000000" pitchFamily="2" charset="2"/>
              <a:buChar char="q"/>
            </a:pPr>
            <a:r>
              <a:rPr lang="en-US" sz="2800" dirty="0"/>
              <a:t>Records of each training session must be kept on file</a:t>
            </a:r>
          </a:p>
          <a:p>
            <a:pPr lvl="0">
              <a:buFont typeface="Wingdings" panose="05000000000000000000" pitchFamily="2" charset="2"/>
              <a:buChar char="q"/>
            </a:pPr>
            <a:r>
              <a:rPr lang="en-US" sz="2800" dirty="0"/>
              <a:t>Training records are to be retained for at least 5 years</a:t>
            </a:r>
          </a:p>
          <a:p>
            <a:endParaRPr lang="en-US" sz="1800" dirty="0"/>
          </a:p>
        </p:txBody>
      </p:sp>
      <p:cxnSp>
        <p:nvCxnSpPr>
          <p:cNvPr id="4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214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BAE27-C49D-AF77-0B46-467F8C705EE4}"/>
              </a:ext>
            </a:extLst>
          </p:cNvPr>
          <p:cNvSpPr>
            <a:spLocks noGrp="1"/>
          </p:cNvSpPr>
          <p:nvPr>
            <p:ph type="title"/>
          </p:nvPr>
        </p:nvSpPr>
        <p:spPr>
          <a:xfrm>
            <a:off x="633061" y="381935"/>
            <a:ext cx="4857102" cy="5974414"/>
          </a:xfrm>
        </p:spPr>
        <p:txBody>
          <a:bodyPr anchor="ctr">
            <a:normAutofit/>
          </a:bodyPr>
          <a:lstStyle/>
          <a:p>
            <a:r>
              <a:rPr lang="en-US" sz="7200" b="1" dirty="0">
                <a:solidFill>
                  <a:schemeClr val="bg1"/>
                </a:solidFill>
              </a:rPr>
              <a:t>Training Records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bg1"/>
          </a:solid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bg1"/>
          </a:solid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bg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C820D03-673D-DD39-75BD-2DF0A45472C4}"/>
              </a:ext>
            </a:extLst>
          </p:cNvPr>
          <p:cNvSpPr>
            <a:spLocks noGrp="1"/>
          </p:cNvSpPr>
          <p:nvPr>
            <p:ph idx="1"/>
          </p:nvPr>
        </p:nvSpPr>
        <p:spPr>
          <a:xfrm>
            <a:off x="6096000" y="381935"/>
            <a:ext cx="4986955" cy="5974415"/>
          </a:xfrm>
        </p:spPr>
        <p:txBody>
          <a:bodyPr anchor="ctr">
            <a:normAutofit/>
          </a:bodyPr>
          <a:lstStyle/>
          <a:p>
            <a:pPr marL="0" indent="0">
              <a:buNone/>
            </a:pPr>
            <a:r>
              <a:rPr lang="en-US" dirty="0"/>
              <a:t>Training records must include the following:</a:t>
            </a:r>
          </a:p>
          <a:p>
            <a:r>
              <a:rPr lang="en-US" dirty="0"/>
              <a:t>Dates of the training session</a:t>
            </a:r>
          </a:p>
          <a:p>
            <a:r>
              <a:rPr lang="en-US" dirty="0"/>
              <a:t>Content or a summary of the training session</a:t>
            </a:r>
          </a:p>
          <a:p>
            <a:r>
              <a:rPr lang="en-US" dirty="0"/>
              <a:t>Name of the person conducting the training</a:t>
            </a:r>
          </a:p>
          <a:p>
            <a:r>
              <a:rPr lang="en-US" dirty="0"/>
              <a:t>Name of the trainee</a:t>
            </a:r>
          </a:p>
          <a:p>
            <a:r>
              <a:rPr lang="en-US" dirty="0"/>
              <a:t>Give individual certificate of training each person</a:t>
            </a: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767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E183BD-5F81-3CC5-4187-3CA2199418D6}"/>
              </a:ext>
            </a:extLst>
          </p:cNvPr>
          <p:cNvSpPr txBox="1"/>
          <p:nvPr/>
        </p:nvSpPr>
        <p:spPr>
          <a:xfrm>
            <a:off x="1522030" y="824465"/>
            <a:ext cx="9147940" cy="388523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i="0" kern="1200" cap="all" baseline="0" dirty="0">
                <a:solidFill>
                  <a:schemeClr val="bg1"/>
                </a:solidFill>
                <a:latin typeface="+mj-lt"/>
                <a:ea typeface="+mj-ea"/>
                <a:cs typeface="+mj-cs"/>
              </a:rPr>
              <a:t>#7 Failure to provide exposure treatment and counseling to exposed employees</a:t>
            </a:r>
          </a:p>
        </p:txBody>
      </p:sp>
      <p:sp>
        <p:nvSpPr>
          <p:cNvPr id="1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2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2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2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07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2C3403-23E4-E87C-0609-984F469BEC4F}"/>
              </a:ext>
            </a:extLst>
          </p:cNvPr>
          <p:cNvSpPr>
            <a:spLocks noGrp="1"/>
          </p:cNvSpPr>
          <p:nvPr>
            <p:ph idx="1"/>
          </p:nvPr>
        </p:nvSpPr>
        <p:spPr>
          <a:xfrm>
            <a:off x="803776" y="1612942"/>
            <a:ext cx="6190412" cy="4560848"/>
          </a:xfrm>
        </p:spPr>
        <p:txBody>
          <a:bodyPr anchor="t">
            <a:normAutofit lnSpcReduction="10000"/>
          </a:bodyPr>
          <a:lstStyle/>
          <a:p>
            <a:pPr>
              <a:defRPr/>
            </a:pPr>
            <a:r>
              <a:rPr lang="en-US" dirty="0"/>
              <a:t>Accidents happen! </a:t>
            </a:r>
          </a:p>
          <a:p>
            <a:pPr>
              <a:defRPr/>
            </a:pPr>
            <a:r>
              <a:rPr lang="en-US" dirty="0"/>
              <a:t>Before an accident occurs, the BBP requires the employer to have a written plan.  </a:t>
            </a:r>
          </a:p>
          <a:p>
            <a:pPr>
              <a:defRPr/>
            </a:pPr>
            <a:r>
              <a:rPr lang="en-US" dirty="0"/>
              <a:t>This plan explains exactly what steps the employee must follow the exposure incident occurs and the type of medical follow-up that will be provided to the employee at no charge.</a:t>
            </a:r>
          </a:p>
          <a:p>
            <a:pPr marL="0" indent="0">
              <a:buNone/>
            </a:pPr>
            <a:endParaRPr lang="en-US" sz="1800" dirty="0"/>
          </a:p>
        </p:txBody>
      </p:sp>
      <p:pic>
        <p:nvPicPr>
          <p:cNvPr id="5" name="Picture 4" descr="A picture containing food&#10;&#10;Description automatically generated">
            <a:extLst>
              <a:ext uri="{FF2B5EF4-FFF2-40B4-BE49-F238E27FC236}">
                <a16:creationId xmlns:a16="http://schemas.microsoft.com/office/drawing/2014/main" id="{21A790D5-A105-AFF1-B0C7-710B06254DF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579" r="20754" b="-1"/>
          <a:stretch/>
        </p:blipFill>
        <p:spPr>
          <a:xfrm>
            <a:off x="8083605" y="2165821"/>
            <a:ext cx="3815887" cy="3255543"/>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4148436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4800-7480-FA7D-6D58-DB2A2451628D}"/>
              </a:ext>
            </a:extLst>
          </p:cNvPr>
          <p:cNvSpPr>
            <a:spLocks noGrp="1"/>
          </p:cNvSpPr>
          <p:nvPr>
            <p:ph type="title"/>
          </p:nvPr>
        </p:nvSpPr>
        <p:spPr>
          <a:xfrm>
            <a:off x="838199" y="365125"/>
            <a:ext cx="11108961" cy="1325563"/>
          </a:xfrm>
        </p:spPr>
        <p:txBody>
          <a:bodyPr>
            <a:normAutofit fontScale="90000"/>
          </a:bodyPr>
          <a:lstStyle/>
          <a:p>
            <a:r>
              <a:rPr lang="en-US" sz="4800" b="1" dirty="0"/>
              <a:t>Exposure Control Plan: Exposure Evaluation and Follow-Up</a:t>
            </a:r>
            <a:endParaRPr lang="en-US" b="1" dirty="0"/>
          </a:p>
        </p:txBody>
      </p:sp>
      <p:sp>
        <p:nvSpPr>
          <p:cNvPr id="3" name="Content Placeholder 2">
            <a:extLst>
              <a:ext uri="{FF2B5EF4-FFF2-40B4-BE49-F238E27FC236}">
                <a16:creationId xmlns:a16="http://schemas.microsoft.com/office/drawing/2014/main" id="{271FEAB0-B864-2FC1-2606-22AD203F2B18}"/>
              </a:ext>
            </a:extLst>
          </p:cNvPr>
          <p:cNvSpPr>
            <a:spLocks noGrp="1"/>
          </p:cNvSpPr>
          <p:nvPr>
            <p:ph idx="1"/>
          </p:nvPr>
        </p:nvSpPr>
        <p:spPr>
          <a:xfrm>
            <a:off x="838200" y="2008681"/>
            <a:ext cx="10515600" cy="4661941"/>
          </a:xfrm>
        </p:spPr>
        <p:txBody>
          <a:bodyPr/>
          <a:lstStyle/>
          <a:p>
            <a:pPr marL="0" indent="0">
              <a:buNone/>
            </a:pPr>
            <a:r>
              <a:rPr lang="en-US" sz="3200" b="1" dirty="0"/>
              <a:t>Post exposure would care:</a:t>
            </a:r>
          </a:p>
          <a:p>
            <a:r>
              <a:rPr lang="en-US" sz="3200" dirty="0"/>
              <a:t>Immediately notify your supervisor</a:t>
            </a:r>
          </a:p>
          <a:p>
            <a:r>
              <a:rPr lang="en-US" sz="3200" dirty="0"/>
              <a:t>Wash needles sticks, cut and exposed skin with soap and water</a:t>
            </a:r>
          </a:p>
          <a:p>
            <a:r>
              <a:rPr lang="en-US" sz="3200" dirty="0"/>
              <a:t>If nose or mouth splashed- flush with water</a:t>
            </a:r>
          </a:p>
          <a:p>
            <a:r>
              <a:rPr lang="en-US" sz="3200" dirty="0"/>
              <a:t>If eye have been splashed – irrigate with water using your eyewash</a:t>
            </a:r>
          </a:p>
          <a:p>
            <a:endParaRPr lang="en-US" dirty="0"/>
          </a:p>
        </p:txBody>
      </p:sp>
    </p:spTree>
    <p:extLst>
      <p:ext uri="{BB962C8B-B14F-4D97-AF65-F5344CB8AC3E}">
        <p14:creationId xmlns:p14="http://schemas.microsoft.com/office/powerpoint/2010/main" val="318623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8658-B251-2793-8AB2-26D699DB2B15}"/>
              </a:ext>
            </a:extLst>
          </p:cNvPr>
          <p:cNvSpPr>
            <a:spLocks noGrp="1"/>
          </p:cNvSpPr>
          <p:nvPr>
            <p:ph type="title"/>
          </p:nvPr>
        </p:nvSpPr>
        <p:spPr>
          <a:xfrm>
            <a:off x="989350" y="197854"/>
            <a:ext cx="10882859" cy="1885779"/>
          </a:xfrm>
        </p:spPr>
        <p:txBody>
          <a:bodyPr>
            <a:normAutofit/>
          </a:bodyPr>
          <a:lstStyle/>
          <a:p>
            <a:pPr algn="ctr"/>
            <a:r>
              <a:rPr lang="en-US" sz="4400" b="1" dirty="0"/>
              <a:t>Written Hazard Communication Plan</a:t>
            </a:r>
          </a:p>
        </p:txBody>
      </p:sp>
      <p:graphicFrame>
        <p:nvGraphicFramePr>
          <p:cNvPr id="24" name="Content Placeholder 2">
            <a:extLst>
              <a:ext uri="{FF2B5EF4-FFF2-40B4-BE49-F238E27FC236}">
                <a16:creationId xmlns:a16="http://schemas.microsoft.com/office/drawing/2014/main" id="{665E6EB6-E461-00A7-D166-C6077EDF4FD9}"/>
              </a:ext>
            </a:extLst>
          </p:cNvPr>
          <p:cNvGraphicFramePr>
            <a:graphicFrameLocks noGrp="1"/>
          </p:cNvGraphicFramePr>
          <p:nvPr>
            <p:ph idx="1"/>
            <p:extLst>
              <p:ext uri="{D42A27DB-BD31-4B8C-83A1-F6EECF244321}">
                <p14:modId xmlns:p14="http://schemas.microsoft.com/office/powerpoint/2010/main" val="654897357"/>
              </p:ext>
            </p:extLst>
          </p:nvPr>
        </p:nvGraphicFramePr>
        <p:xfrm>
          <a:off x="1214203" y="2233534"/>
          <a:ext cx="10139598" cy="4426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8270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61D5-C140-F076-38C4-F91D3BD88730}"/>
              </a:ext>
            </a:extLst>
          </p:cNvPr>
          <p:cNvSpPr>
            <a:spLocks noGrp="1"/>
          </p:cNvSpPr>
          <p:nvPr>
            <p:ph type="title"/>
          </p:nvPr>
        </p:nvSpPr>
        <p:spPr/>
        <p:txBody>
          <a:bodyPr>
            <a:normAutofit fontScale="90000"/>
          </a:bodyPr>
          <a:lstStyle/>
          <a:p>
            <a:r>
              <a:rPr lang="en-US" sz="4800" b="1" dirty="0"/>
              <a:t>Exposure Control Plan: Exposure Evaluation and Follow-Up</a:t>
            </a:r>
            <a:endParaRPr lang="en-US" b="1" dirty="0"/>
          </a:p>
        </p:txBody>
      </p:sp>
      <p:sp>
        <p:nvSpPr>
          <p:cNvPr id="3" name="Content Placeholder 2">
            <a:extLst>
              <a:ext uri="{FF2B5EF4-FFF2-40B4-BE49-F238E27FC236}">
                <a16:creationId xmlns:a16="http://schemas.microsoft.com/office/drawing/2014/main" id="{772E44C2-1359-A82C-ED4A-82DD96188AEE}"/>
              </a:ext>
            </a:extLst>
          </p:cNvPr>
          <p:cNvSpPr>
            <a:spLocks noGrp="1"/>
          </p:cNvSpPr>
          <p:nvPr>
            <p:ph idx="1"/>
          </p:nvPr>
        </p:nvSpPr>
        <p:spPr>
          <a:xfrm>
            <a:off x="838200" y="2053651"/>
            <a:ext cx="10515600" cy="4616971"/>
          </a:xfrm>
        </p:spPr>
        <p:txBody>
          <a:bodyPr/>
          <a:lstStyle/>
          <a:p>
            <a:pPr marL="0" indent="0">
              <a:buNone/>
            </a:pPr>
            <a:r>
              <a:rPr lang="en-US" sz="3200" b="1" dirty="0"/>
              <a:t>Written Incident Report:</a:t>
            </a:r>
          </a:p>
          <a:p>
            <a:r>
              <a:rPr lang="en-US" sz="3200" dirty="0"/>
              <a:t>Date and time of exposure</a:t>
            </a:r>
          </a:p>
          <a:p>
            <a:r>
              <a:rPr lang="en-US" sz="3200" dirty="0"/>
              <a:t>Procedure details: what, where, and how</a:t>
            </a:r>
          </a:p>
          <a:p>
            <a:r>
              <a:rPr lang="en-US" sz="3200" dirty="0"/>
              <a:t>Exposure details: entry route, fluid involved, volume/duration of contact</a:t>
            </a:r>
          </a:p>
          <a:p>
            <a:r>
              <a:rPr lang="en-US" sz="3200" dirty="0"/>
              <a:t>Information about source person and exposed person</a:t>
            </a:r>
          </a:p>
          <a:p>
            <a:r>
              <a:rPr lang="en-US" sz="3200" dirty="0"/>
              <a:t>Before an exposure incident occurs, identify an occupational medicine clinic in your area who you will refer to  </a:t>
            </a:r>
          </a:p>
          <a:p>
            <a:endParaRPr lang="en-US" dirty="0"/>
          </a:p>
        </p:txBody>
      </p:sp>
    </p:spTree>
    <p:extLst>
      <p:ext uri="{BB962C8B-B14F-4D97-AF65-F5344CB8AC3E}">
        <p14:creationId xmlns:p14="http://schemas.microsoft.com/office/powerpoint/2010/main" val="51552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351F-7621-21E3-DBD5-2E5C43AA02E3}"/>
              </a:ext>
            </a:extLst>
          </p:cNvPr>
          <p:cNvSpPr>
            <a:spLocks noGrp="1"/>
          </p:cNvSpPr>
          <p:nvPr>
            <p:ph type="title"/>
          </p:nvPr>
        </p:nvSpPr>
        <p:spPr/>
        <p:txBody>
          <a:bodyPr>
            <a:normAutofit fontScale="90000"/>
          </a:bodyPr>
          <a:lstStyle/>
          <a:p>
            <a:r>
              <a:rPr lang="en-US" sz="4800" b="1" dirty="0"/>
              <a:t>Exposure Control Plan: Exposure Evaluation and Follow-Up</a:t>
            </a:r>
            <a:endParaRPr lang="en-US" b="1" dirty="0"/>
          </a:p>
        </p:txBody>
      </p:sp>
      <p:sp>
        <p:nvSpPr>
          <p:cNvPr id="3" name="Content Placeholder 2">
            <a:extLst>
              <a:ext uri="{FF2B5EF4-FFF2-40B4-BE49-F238E27FC236}">
                <a16:creationId xmlns:a16="http://schemas.microsoft.com/office/drawing/2014/main" id="{61B1C97E-4D58-5059-9A8C-6526491F28F4}"/>
              </a:ext>
            </a:extLst>
          </p:cNvPr>
          <p:cNvSpPr>
            <a:spLocks noGrp="1"/>
          </p:cNvSpPr>
          <p:nvPr>
            <p:ph idx="1"/>
          </p:nvPr>
        </p:nvSpPr>
        <p:spPr>
          <a:xfrm>
            <a:off x="838200" y="1825625"/>
            <a:ext cx="10515600" cy="4859988"/>
          </a:xfrm>
        </p:spPr>
        <p:txBody>
          <a:bodyPr>
            <a:normAutofit fontScale="92500" lnSpcReduction="10000"/>
          </a:bodyPr>
          <a:lstStyle/>
          <a:p>
            <a:pPr marL="0" indent="0">
              <a:buNone/>
            </a:pPr>
            <a:r>
              <a:rPr lang="en-US" sz="3200" b="1" dirty="0"/>
              <a:t>Post-exposure evaluation and follow up</a:t>
            </a:r>
          </a:p>
          <a:p>
            <a:r>
              <a:rPr lang="en-US" sz="3200" dirty="0"/>
              <a:t>Identification and testing of the source patient for HBV,HCV, and HIV</a:t>
            </a:r>
          </a:p>
          <a:p>
            <a:r>
              <a:rPr lang="en-US" sz="3200" dirty="0"/>
              <a:t>Collecting and testing the exposed worker’s blood</a:t>
            </a:r>
          </a:p>
          <a:p>
            <a:r>
              <a:rPr lang="en-US" sz="3200" dirty="0"/>
              <a:t> Offering post-exposure prophylaxis and counseling</a:t>
            </a:r>
          </a:p>
          <a:p>
            <a:r>
              <a:rPr lang="en-US" sz="3200" dirty="0"/>
              <a:t>Evaluation of reported illness</a:t>
            </a:r>
          </a:p>
          <a:p>
            <a:r>
              <a:rPr lang="en-US" sz="3200" dirty="0"/>
              <a:t>Source individual’s test result made available to the exposed employees</a:t>
            </a:r>
          </a:p>
          <a:p>
            <a:r>
              <a:rPr lang="en-US" sz="3200" dirty="0"/>
              <a:t>Have all blank post-exposure forms “ready-to-go” before an accident occurs!</a:t>
            </a:r>
          </a:p>
          <a:p>
            <a:endParaRPr lang="en-US" dirty="0"/>
          </a:p>
        </p:txBody>
      </p:sp>
    </p:spTree>
    <p:extLst>
      <p:ext uri="{BB962C8B-B14F-4D97-AF65-F5344CB8AC3E}">
        <p14:creationId xmlns:p14="http://schemas.microsoft.com/office/powerpoint/2010/main" val="52906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BBF1-AA47-400A-8C94-1373BB1C3D21}"/>
              </a:ext>
            </a:extLst>
          </p:cNvPr>
          <p:cNvSpPr>
            <a:spLocks noGrp="1"/>
          </p:cNvSpPr>
          <p:nvPr>
            <p:ph type="title"/>
          </p:nvPr>
        </p:nvSpPr>
        <p:spPr/>
        <p:txBody>
          <a:bodyPr>
            <a:normAutofit fontScale="90000"/>
          </a:bodyPr>
          <a:lstStyle/>
          <a:p>
            <a:r>
              <a:rPr lang="en-US" sz="4800" b="1" dirty="0"/>
              <a:t>Exposure Control Plan: Post Exposure Evaluation and Follow-Up</a:t>
            </a:r>
            <a:endParaRPr lang="en-US" b="1" dirty="0"/>
          </a:p>
        </p:txBody>
      </p:sp>
      <p:sp>
        <p:nvSpPr>
          <p:cNvPr id="3" name="Content Placeholder 2">
            <a:extLst>
              <a:ext uri="{FF2B5EF4-FFF2-40B4-BE49-F238E27FC236}">
                <a16:creationId xmlns:a16="http://schemas.microsoft.com/office/drawing/2014/main" id="{9791C4E2-408D-4436-89C0-DD988EED7E64}"/>
              </a:ext>
            </a:extLst>
          </p:cNvPr>
          <p:cNvSpPr>
            <a:spLocks noGrp="1"/>
          </p:cNvSpPr>
          <p:nvPr>
            <p:ph idx="1"/>
          </p:nvPr>
        </p:nvSpPr>
        <p:spPr>
          <a:xfrm>
            <a:off x="838200" y="2008682"/>
            <a:ext cx="10515600" cy="4721901"/>
          </a:xfrm>
        </p:spPr>
        <p:txBody>
          <a:bodyPr>
            <a:normAutofit/>
          </a:bodyPr>
          <a:lstStyle/>
          <a:p>
            <a:r>
              <a:rPr lang="en-US" sz="3200" dirty="0"/>
              <a:t>After the employee has received post-exposure follow-up, the employer will obtain a written opinion from the healthcare provided and provide it to the employee within 15 working days</a:t>
            </a:r>
          </a:p>
          <a:p>
            <a:r>
              <a:rPr lang="en-US" sz="3200" dirty="0"/>
              <a:t>Written opinion for post-exposure evaluation and follow-up include information that the employee has been:</a:t>
            </a:r>
          </a:p>
          <a:p>
            <a:pPr marL="514350" indent="-514350">
              <a:buAutoNum type="arabicPeriod"/>
            </a:pPr>
            <a:r>
              <a:rPr lang="en-US" sz="3200" dirty="0"/>
              <a:t>Informed of the evaluation result, and</a:t>
            </a:r>
          </a:p>
          <a:p>
            <a:pPr marL="514350" indent="-514350">
              <a:buAutoNum type="arabicPeriod"/>
            </a:pPr>
            <a:r>
              <a:rPr lang="en-US" sz="3200" dirty="0"/>
              <a:t>Informed of any medical conditions that require further treatment</a:t>
            </a:r>
          </a:p>
          <a:p>
            <a:endParaRPr lang="en-US" dirty="0"/>
          </a:p>
        </p:txBody>
      </p:sp>
    </p:spTree>
    <p:extLst>
      <p:ext uri="{BB962C8B-B14F-4D97-AF65-F5344CB8AC3E}">
        <p14:creationId xmlns:p14="http://schemas.microsoft.com/office/powerpoint/2010/main" val="4188816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CC14B4-DC70-A409-15E2-D2EEAAAB6D18}"/>
              </a:ext>
            </a:extLst>
          </p:cNvPr>
          <p:cNvSpPr>
            <a:spLocks noGrp="1"/>
          </p:cNvSpPr>
          <p:nvPr>
            <p:ph idx="1"/>
          </p:nvPr>
        </p:nvSpPr>
        <p:spPr/>
        <p:txBody>
          <a:bodyPr>
            <a:normAutofit/>
          </a:bodyPr>
          <a:lstStyle/>
          <a:p>
            <a:pPr marL="0" indent="0">
              <a:buNone/>
            </a:pPr>
            <a:r>
              <a:rPr lang="en-US" sz="7200" b="1" dirty="0"/>
              <a:t>#8 Not having a Written Exposure Control Plan</a:t>
            </a:r>
          </a:p>
        </p:txBody>
      </p:sp>
    </p:spTree>
    <p:extLst>
      <p:ext uri="{BB962C8B-B14F-4D97-AF65-F5344CB8AC3E}">
        <p14:creationId xmlns:p14="http://schemas.microsoft.com/office/powerpoint/2010/main" val="2702836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69DA-ABFA-563C-43FC-2D4FC4622879}"/>
              </a:ext>
            </a:extLst>
          </p:cNvPr>
          <p:cNvSpPr>
            <a:spLocks noGrp="1"/>
          </p:cNvSpPr>
          <p:nvPr>
            <p:ph type="title"/>
          </p:nvPr>
        </p:nvSpPr>
        <p:spPr/>
        <p:txBody>
          <a:bodyPr/>
          <a:lstStyle/>
          <a:p>
            <a:r>
              <a:rPr lang="en-US" b="1" dirty="0"/>
              <a:t>Written Exposure Control Plan</a:t>
            </a:r>
          </a:p>
        </p:txBody>
      </p:sp>
      <p:sp>
        <p:nvSpPr>
          <p:cNvPr id="3" name="Content Placeholder 2">
            <a:extLst>
              <a:ext uri="{FF2B5EF4-FFF2-40B4-BE49-F238E27FC236}">
                <a16:creationId xmlns:a16="http://schemas.microsoft.com/office/drawing/2014/main" id="{7CD4DEAD-1913-2100-D366-5BA6B5003AEF}"/>
              </a:ext>
            </a:extLst>
          </p:cNvPr>
          <p:cNvSpPr>
            <a:spLocks noGrp="1"/>
          </p:cNvSpPr>
          <p:nvPr>
            <p:ph idx="1"/>
          </p:nvPr>
        </p:nvSpPr>
        <p:spPr/>
        <p:txBody>
          <a:bodyPr/>
          <a:lstStyle/>
          <a:p>
            <a:pPr marL="0" indent="0">
              <a:buNone/>
            </a:pPr>
            <a:r>
              <a:rPr lang="en-US" sz="3200" b="1" dirty="0"/>
              <a:t>Required in the plan</a:t>
            </a:r>
          </a:p>
          <a:p>
            <a:r>
              <a:rPr lang="en-US" sz="3200" dirty="0"/>
              <a:t>Identification of hazards in the workplace</a:t>
            </a:r>
          </a:p>
          <a:p>
            <a:r>
              <a:rPr lang="en-US" sz="3200" dirty="0"/>
              <a:t>Identification of which task could expose employees</a:t>
            </a:r>
          </a:p>
          <a:p>
            <a:r>
              <a:rPr lang="en-US" sz="3200" dirty="0"/>
              <a:t>Identification of which employees may have potential exposure</a:t>
            </a:r>
          </a:p>
          <a:p>
            <a:r>
              <a:rPr lang="en-US" sz="3200" dirty="0"/>
              <a:t>Identification of appropriate personal protective equipment (PPE)</a:t>
            </a:r>
          </a:p>
          <a:p>
            <a:r>
              <a:rPr lang="en-US" sz="3200" dirty="0"/>
              <a:t>Training of employees on use and care of PPE</a:t>
            </a:r>
          </a:p>
          <a:p>
            <a:pPr marL="0" indent="0">
              <a:buNone/>
            </a:pPr>
            <a:endParaRPr lang="en-US" dirty="0"/>
          </a:p>
        </p:txBody>
      </p:sp>
    </p:spTree>
    <p:extLst>
      <p:ext uri="{BB962C8B-B14F-4D97-AF65-F5344CB8AC3E}">
        <p14:creationId xmlns:p14="http://schemas.microsoft.com/office/powerpoint/2010/main" val="3000251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C567-D902-526F-1BAE-31FE3F5BC817}"/>
              </a:ext>
            </a:extLst>
          </p:cNvPr>
          <p:cNvSpPr>
            <a:spLocks noGrp="1"/>
          </p:cNvSpPr>
          <p:nvPr>
            <p:ph type="title"/>
          </p:nvPr>
        </p:nvSpPr>
        <p:spPr/>
        <p:txBody>
          <a:bodyPr/>
          <a:lstStyle/>
          <a:p>
            <a:r>
              <a:rPr lang="en-US" sz="4800" b="1" dirty="0"/>
              <a:t>Written Exposure Control Plan</a:t>
            </a:r>
            <a:endParaRPr lang="en-US" b="1" dirty="0"/>
          </a:p>
        </p:txBody>
      </p:sp>
      <p:sp>
        <p:nvSpPr>
          <p:cNvPr id="3" name="Content Placeholder 2">
            <a:extLst>
              <a:ext uri="{FF2B5EF4-FFF2-40B4-BE49-F238E27FC236}">
                <a16:creationId xmlns:a16="http://schemas.microsoft.com/office/drawing/2014/main" id="{CCEA8AF8-9061-0404-26A9-C3DD637E709D}"/>
              </a:ext>
            </a:extLst>
          </p:cNvPr>
          <p:cNvSpPr>
            <a:spLocks noGrp="1"/>
          </p:cNvSpPr>
          <p:nvPr>
            <p:ph idx="1"/>
          </p:nvPr>
        </p:nvSpPr>
        <p:spPr/>
        <p:txBody>
          <a:bodyPr>
            <a:normAutofit fontScale="92500"/>
          </a:bodyPr>
          <a:lstStyle/>
          <a:p>
            <a:pPr marL="0" indent="0">
              <a:buNone/>
            </a:pPr>
            <a:r>
              <a:rPr lang="en-US" sz="3200" b="1" dirty="0"/>
              <a:t>Required in the plan</a:t>
            </a:r>
          </a:p>
          <a:p>
            <a:pPr marL="0" indent="0">
              <a:buNone/>
            </a:pPr>
            <a:r>
              <a:rPr lang="en-US" sz="3200" dirty="0"/>
              <a:t>Implementation of various methods of exposure control such as:</a:t>
            </a:r>
          </a:p>
          <a:p>
            <a:pPr marL="514350" indent="-514350">
              <a:buAutoNum type="arabicPeriod"/>
            </a:pPr>
            <a:r>
              <a:rPr lang="en-US" sz="3200" dirty="0"/>
              <a:t>Standard precaution</a:t>
            </a:r>
          </a:p>
          <a:p>
            <a:pPr marL="514350" indent="-514350">
              <a:buAutoNum type="arabicPeriod"/>
            </a:pPr>
            <a:r>
              <a:rPr lang="en-US" sz="3200" dirty="0"/>
              <a:t>Engineering and workplace controls</a:t>
            </a:r>
          </a:p>
          <a:p>
            <a:pPr marL="514350" indent="-514350">
              <a:buAutoNum type="arabicPeriod"/>
            </a:pPr>
            <a:r>
              <a:rPr lang="en-US" sz="3200" dirty="0"/>
              <a:t>Housekeeping</a:t>
            </a:r>
          </a:p>
          <a:p>
            <a:r>
              <a:rPr lang="en-US" sz="3200" dirty="0"/>
              <a:t>Access to receiving the Hepatitis B</a:t>
            </a:r>
          </a:p>
          <a:p>
            <a:r>
              <a:rPr lang="en-US" sz="3200" dirty="0"/>
              <a:t>Process of post-exposure evaluation and follow-up</a:t>
            </a:r>
          </a:p>
          <a:p>
            <a:r>
              <a:rPr lang="en-US" sz="3200" dirty="0"/>
              <a:t>Recordkeeping </a:t>
            </a:r>
          </a:p>
          <a:p>
            <a:endParaRPr lang="en-US" dirty="0"/>
          </a:p>
        </p:txBody>
      </p:sp>
    </p:spTree>
    <p:extLst>
      <p:ext uri="{BB962C8B-B14F-4D97-AF65-F5344CB8AC3E}">
        <p14:creationId xmlns:p14="http://schemas.microsoft.com/office/powerpoint/2010/main" val="2537274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D7D4-FD91-B8A5-F198-7208C0566C8F}"/>
              </a:ext>
            </a:extLst>
          </p:cNvPr>
          <p:cNvSpPr>
            <a:spLocks noGrp="1"/>
          </p:cNvSpPr>
          <p:nvPr>
            <p:ph type="title"/>
          </p:nvPr>
        </p:nvSpPr>
        <p:spPr/>
        <p:txBody>
          <a:bodyPr>
            <a:normAutofit fontScale="90000"/>
          </a:bodyPr>
          <a:lstStyle/>
          <a:p>
            <a:r>
              <a:rPr lang="en-US" sz="4800" b="1" dirty="0"/>
              <a:t>Exposure Control Plan: Standard and Universal Precautions </a:t>
            </a:r>
            <a:endParaRPr lang="en-US" dirty="0"/>
          </a:p>
        </p:txBody>
      </p:sp>
      <p:sp>
        <p:nvSpPr>
          <p:cNvPr id="3" name="Content Placeholder 2">
            <a:extLst>
              <a:ext uri="{FF2B5EF4-FFF2-40B4-BE49-F238E27FC236}">
                <a16:creationId xmlns:a16="http://schemas.microsoft.com/office/drawing/2014/main" id="{1A04E54E-DDFD-3533-2DD2-168507728502}"/>
              </a:ext>
            </a:extLst>
          </p:cNvPr>
          <p:cNvSpPr>
            <a:spLocks noGrp="1"/>
          </p:cNvSpPr>
          <p:nvPr>
            <p:ph idx="1"/>
          </p:nvPr>
        </p:nvSpPr>
        <p:spPr>
          <a:xfrm>
            <a:off x="838200" y="1993691"/>
            <a:ext cx="10515600" cy="4676931"/>
          </a:xfrm>
        </p:spPr>
        <p:txBody>
          <a:bodyPr>
            <a:normAutofit lnSpcReduction="10000"/>
          </a:bodyPr>
          <a:lstStyle/>
          <a:p>
            <a:pPr>
              <a:defRPr/>
            </a:pPr>
            <a:r>
              <a:rPr lang="en-US" sz="2800" b="1" dirty="0"/>
              <a:t>Universal precautions </a:t>
            </a:r>
            <a:r>
              <a:rPr lang="en-US" sz="2800" dirty="0"/>
              <a:t>is based on the concept that all human blood and body fluids (including saliva) are to be treated as if known to be infected with the bloodborne disease, HBV, HCV, or HIV. </a:t>
            </a:r>
          </a:p>
          <a:p>
            <a:pPr>
              <a:defRPr/>
            </a:pPr>
            <a:r>
              <a:rPr lang="en-US" sz="2800" dirty="0"/>
              <a:t>The CDC expanded the concept and changed the term to Standard Precautions.</a:t>
            </a:r>
          </a:p>
          <a:p>
            <a:pPr lvl="1">
              <a:defRPr/>
            </a:pPr>
            <a:r>
              <a:rPr lang="en-US" b="1" dirty="0"/>
              <a:t>Standard Precautions </a:t>
            </a:r>
            <a:r>
              <a:rPr lang="en-US" dirty="0"/>
              <a:t>integrate and expand the elements of Universal Precautions into a Standard of Care designed to protect healthcare providers from pathogens that can be spread by blood or any other body fluid, excretion, or secretion. </a:t>
            </a:r>
          </a:p>
          <a:p>
            <a:pPr lvl="1">
              <a:defRPr/>
            </a:pPr>
            <a:r>
              <a:rPr lang="en-US" dirty="0"/>
              <a:t>It is not possible to identify those individuals who are infectious, so infection precautions are used for all healthcare personnel and their patients.</a:t>
            </a:r>
          </a:p>
          <a:p>
            <a:endParaRPr lang="en-US" dirty="0"/>
          </a:p>
        </p:txBody>
      </p:sp>
    </p:spTree>
    <p:extLst>
      <p:ext uri="{BB962C8B-B14F-4D97-AF65-F5344CB8AC3E}">
        <p14:creationId xmlns:p14="http://schemas.microsoft.com/office/powerpoint/2010/main" val="2012093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A52C-9CC1-4D36-9B1B-AE0DF679D719}"/>
              </a:ext>
            </a:extLst>
          </p:cNvPr>
          <p:cNvSpPr>
            <a:spLocks noGrp="1"/>
          </p:cNvSpPr>
          <p:nvPr>
            <p:ph type="title"/>
          </p:nvPr>
        </p:nvSpPr>
        <p:spPr>
          <a:xfrm>
            <a:off x="779489" y="299508"/>
            <a:ext cx="11412511" cy="1169528"/>
          </a:xfrm>
        </p:spPr>
        <p:txBody>
          <a:bodyPr anchor="b">
            <a:normAutofit/>
          </a:bodyPr>
          <a:lstStyle/>
          <a:p>
            <a:r>
              <a:rPr lang="en-US" sz="3800" b="1" dirty="0"/>
              <a:t>Exposure Control Plan: Engineering Controls</a:t>
            </a:r>
          </a:p>
        </p:txBody>
      </p:sp>
      <p:sp>
        <p:nvSpPr>
          <p:cNvPr id="3" name="Content Placeholder 2">
            <a:extLst>
              <a:ext uri="{FF2B5EF4-FFF2-40B4-BE49-F238E27FC236}">
                <a16:creationId xmlns:a16="http://schemas.microsoft.com/office/drawing/2014/main" id="{4F9128A6-F3C8-49C7-9CA2-FDDAF0AE75B6}"/>
              </a:ext>
            </a:extLst>
          </p:cNvPr>
          <p:cNvSpPr>
            <a:spLocks noGrp="1"/>
          </p:cNvSpPr>
          <p:nvPr>
            <p:ph idx="1"/>
          </p:nvPr>
        </p:nvSpPr>
        <p:spPr>
          <a:xfrm>
            <a:off x="1169233" y="1873770"/>
            <a:ext cx="6235908" cy="4684722"/>
          </a:xfrm>
        </p:spPr>
        <p:txBody>
          <a:bodyPr anchor="t">
            <a:normAutofit lnSpcReduction="10000"/>
          </a:bodyPr>
          <a:lstStyle/>
          <a:p>
            <a:pPr>
              <a:buFont typeface="Wingdings" panose="05000000000000000000" pitchFamily="2" charset="2"/>
              <a:buChar char="§"/>
            </a:pPr>
            <a:r>
              <a:rPr lang="en-US" sz="2800" dirty="0"/>
              <a:t>Whenever possible, engineering controls should be the primary method to reduce exposure to bloodborne pathogens.</a:t>
            </a:r>
          </a:p>
          <a:p>
            <a:pPr>
              <a:buFont typeface="Wingdings" panose="05000000000000000000" pitchFamily="2" charset="2"/>
              <a:buChar char="§"/>
            </a:pPr>
            <a:r>
              <a:rPr lang="en-US" sz="2800" dirty="0"/>
              <a:t> These controls remove or isolate the hazard. </a:t>
            </a:r>
          </a:p>
          <a:p>
            <a:pPr>
              <a:buFont typeface="Wingdings" panose="05000000000000000000" pitchFamily="2" charset="2"/>
              <a:buChar char="§"/>
            </a:pPr>
            <a:r>
              <a:rPr lang="en-US" sz="2800" dirty="0"/>
              <a:t> They are frequently technology-based, for example: Self-sheathing anesthetic needles, safety scalpels, and needleless IV ports.</a:t>
            </a:r>
          </a:p>
          <a:p>
            <a:pPr>
              <a:buFont typeface="Wingdings" panose="05000000000000000000" pitchFamily="2" charset="2"/>
              <a:buChar char="§"/>
            </a:pPr>
            <a:r>
              <a:rPr lang="en-US" sz="2800" dirty="0"/>
              <a:t> Sharps containers and needle recapping devices.</a:t>
            </a:r>
          </a:p>
          <a:p>
            <a:endParaRPr lang="en-US" sz="1800" dirty="0"/>
          </a:p>
        </p:txBody>
      </p:sp>
      <p:pic>
        <p:nvPicPr>
          <p:cNvPr id="5" name="Picture 4" descr="C:\Users\STAFF.OFFICE\AppData\Local\Microsoft\Windows\Temporary Internet Files\Content.IE5\UZ0ED6SD\31VdbfdAOoL[1].jpg">
            <a:extLst>
              <a:ext uri="{FF2B5EF4-FFF2-40B4-BE49-F238E27FC236}">
                <a16:creationId xmlns:a16="http://schemas.microsoft.com/office/drawing/2014/main" id="{7E6F16D1-7D7F-48BB-A1BF-27FC977A03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60" r="6514"/>
          <a:stretch/>
        </p:blipFill>
        <p:spPr bwMode="auto">
          <a:xfrm>
            <a:off x="7943173" y="2758190"/>
            <a:ext cx="3869076" cy="291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7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8154-523D-4EA0-ECA7-0B797BEB9131}"/>
              </a:ext>
            </a:extLst>
          </p:cNvPr>
          <p:cNvSpPr>
            <a:spLocks noGrp="1"/>
          </p:cNvSpPr>
          <p:nvPr>
            <p:ph type="title"/>
          </p:nvPr>
        </p:nvSpPr>
        <p:spPr/>
        <p:txBody>
          <a:bodyPr/>
          <a:lstStyle/>
          <a:p>
            <a:r>
              <a:rPr lang="en-US" sz="4800" b="1" dirty="0"/>
              <a:t>Managing Contaminated Sharps</a:t>
            </a:r>
            <a:endParaRPr lang="en-US" b="1" dirty="0"/>
          </a:p>
        </p:txBody>
      </p:sp>
      <p:sp>
        <p:nvSpPr>
          <p:cNvPr id="3" name="Content Placeholder 2">
            <a:extLst>
              <a:ext uri="{FF2B5EF4-FFF2-40B4-BE49-F238E27FC236}">
                <a16:creationId xmlns:a16="http://schemas.microsoft.com/office/drawing/2014/main" id="{11E654C6-C676-F35A-7F17-48B951F1D0C4}"/>
              </a:ext>
            </a:extLst>
          </p:cNvPr>
          <p:cNvSpPr>
            <a:spLocks noGrp="1"/>
          </p:cNvSpPr>
          <p:nvPr>
            <p:ph idx="1"/>
          </p:nvPr>
        </p:nvSpPr>
        <p:spPr/>
        <p:txBody>
          <a:bodyPr>
            <a:normAutofit fontScale="92500"/>
          </a:bodyPr>
          <a:lstStyle/>
          <a:p>
            <a:pPr>
              <a:buFont typeface="Wingdings" panose="05000000000000000000" pitchFamily="2" charset="2"/>
              <a:buChar char="§"/>
              <a:defRPr/>
            </a:pPr>
            <a:r>
              <a:rPr lang="en-US" sz="3200" dirty="0"/>
              <a:t>Contaminated needles and other disposable sharps, such as scalpel blades, orthodontic wires, and broken glass, must be placed into a sharp's container. </a:t>
            </a:r>
          </a:p>
          <a:p>
            <a:pPr>
              <a:buFont typeface="Wingdings" panose="05000000000000000000" pitchFamily="2" charset="2"/>
              <a:buChar char="§"/>
              <a:defRPr/>
            </a:pPr>
            <a:r>
              <a:rPr lang="en-US" sz="3200" dirty="0"/>
              <a:t> The sharps container must be puncture-resistant, closable, leak-proof, and color-coded or labeled with the biohazard symbol. </a:t>
            </a:r>
          </a:p>
          <a:p>
            <a:pPr>
              <a:buFont typeface="Wingdings" panose="05000000000000000000" pitchFamily="2" charset="2"/>
              <a:buChar char="§"/>
              <a:defRPr/>
            </a:pPr>
            <a:r>
              <a:rPr lang="en-US" sz="3200" dirty="0"/>
              <a:t> Sharps containers must be located as close as possible to the place of immediate disposal.</a:t>
            </a:r>
          </a:p>
          <a:p>
            <a:pPr>
              <a:buFont typeface="Wingdings" panose="05000000000000000000" pitchFamily="2" charset="2"/>
              <a:buChar char="§"/>
              <a:defRPr/>
            </a:pPr>
            <a:r>
              <a:rPr lang="en-US" sz="3200" dirty="0"/>
              <a:t> Do not cut, bend, or break the needles before disposal. </a:t>
            </a:r>
          </a:p>
          <a:p>
            <a:pPr>
              <a:buFont typeface="Wingdings" panose="05000000000000000000" pitchFamily="2" charset="2"/>
              <a:buChar char="§"/>
              <a:defRPr/>
            </a:pPr>
            <a:r>
              <a:rPr lang="en-US" sz="3200" dirty="0"/>
              <a:t> Never attempt to remove a needle from a disposable syringe.</a:t>
            </a:r>
          </a:p>
          <a:p>
            <a:endParaRPr lang="en-US" dirty="0"/>
          </a:p>
        </p:txBody>
      </p:sp>
    </p:spTree>
    <p:extLst>
      <p:ext uri="{BB962C8B-B14F-4D97-AF65-F5344CB8AC3E}">
        <p14:creationId xmlns:p14="http://schemas.microsoft.com/office/powerpoint/2010/main" val="3090161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E60D-CABF-AE61-BECD-B21EE59516FC}"/>
              </a:ext>
            </a:extLst>
          </p:cNvPr>
          <p:cNvSpPr>
            <a:spLocks noGrp="1"/>
          </p:cNvSpPr>
          <p:nvPr>
            <p:ph type="title"/>
          </p:nvPr>
        </p:nvSpPr>
        <p:spPr>
          <a:xfrm>
            <a:off x="838200" y="698643"/>
            <a:ext cx="5243394" cy="2225532"/>
          </a:xfrm>
        </p:spPr>
        <p:txBody>
          <a:bodyPr anchor="t">
            <a:normAutofit/>
          </a:bodyPr>
          <a:lstStyle/>
          <a:p>
            <a:r>
              <a:rPr lang="en-US" sz="5100" b="1" dirty="0"/>
              <a:t>Personal Protective Equipment</a:t>
            </a:r>
            <a:endParaRPr lang="en-US" sz="5100" dirty="0"/>
          </a:p>
        </p:txBody>
      </p:sp>
      <p:sp>
        <p:nvSpPr>
          <p:cNvPr id="3" name="Content Placeholder 2">
            <a:extLst>
              <a:ext uri="{FF2B5EF4-FFF2-40B4-BE49-F238E27FC236}">
                <a16:creationId xmlns:a16="http://schemas.microsoft.com/office/drawing/2014/main" id="{1743DF9B-1A6A-3388-9B71-C5CBB1769D93}"/>
              </a:ext>
            </a:extLst>
          </p:cNvPr>
          <p:cNvSpPr>
            <a:spLocks noGrp="1"/>
          </p:cNvSpPr>
          <p:nvPr>
            <p:ph idx="1"/>
          </p:nvPr>
        </p:nvSpPr>
        <p:spPr>
          <a:xfrm>
            <a:off x="5396460" y="381935"/>
            <a:ext cx="6505726" cy="6213736"/>
          </a:xfrm>
        </p:spPr>
        <p:txBody>
          <a:bodyPr anchor="ctr">
            <a:normAutofit/>
          </a:bodyPr>
          <a:lstStyle/>
          <a:p>
            <a:pPr lvl="0"/>
            <a:r>
              <a:rPr lang="en-US" dirty="0"/>
              <a:t>OSHA requires the employer to provide employees with the appropriate PPE without charge to the employee</a:t>
            </a:r>
          </a:p>
          <a:p>
            <a:pPr lvl="0"/>
            <a:r>
              <a:rPr lang="en-US" dirty="0"/>
              <a:t>Examples of PPE</a:t>
            </a:r>
          </a:p>
          <a:p>
            <a:pPr lvl="1"/>
            <a:r>
              <a:rPr lang="en-US" sz="3200" dirty="0"/>
              <a:t>Protective clothing</a:t>
            </a:r>
          </a:p>
          <a:p>
            <a:pPr lvl="1"/>
            <a:r>
              <a:rPr lang="en-US" sz="3200" dirty="0"/>
              <a:t>Surgical masks</a:t>
            </a:r>
          </a:p>
          <a:p>
            <a:pPr lvl="1"/>
            <a:r>
              <a:rPr lang="en-US" sz="3200" dirty="0"/>
              <a:t>Face shields</a:t>
            </a:r>
          </a:p>
          <a:p>
            <a:pPr lvl="1"/>
            <a:r>
              <a:rPr lang="en-US" sz="3200" dirty="0"/>
              <a:t>Protective eyewear</a:t>
            </a:r>
          </a:p>
          <a:p>
            <a:pPr lvl="1"/>
            <a:r>
              <a:rPr lang="en-US" sz="3200" dirty="0"/>
              <a:t>Disposable patient-treatment gloves</a:t>
            </a:r>
          </a:p>
          <a:p>
            <a:pPr lvl="1"/>
            <a:r>
              <a:rPr lang="en-US" sz="3200" dirty="0"/>
              <a:t>Heavy-duty utility gloves</a:t>
            </a:r>
          </a:p>
          <a:p>
            <a:pPr marL="0" indent="0">
              <a:buNone/>
            </a:pPr>
            <a:endParaRPr lang="en-US" sz="1800" dirty="0"/>
          </a:p>
        </p:txBody>
      </p:sp>
      <p:pic>
        <p:nvPicPr>
          <p:cNvPr id="6" name="Picture 2" descr="The role of PPE in dentistry – Dentistry Online">
            <a:extLst>
              <a:ext uri="{FF2B5EF4-FFF2-40B4-BE49-F238E27FC236}">
                <a16:creationId xmlns:a16="http://schemas.microsoft.com/office/drawing/2014/main" id="{DD51F89F-92B7-7400-251E-4033BA5863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647"/>
          <a:stretch/>
        </p:blipFill>
        <p:spPr bwMode="auto">
          <a:xfrm>
            <a:off x="838200" y="3003052"/>
            <a:ext cx="4213485" cy="359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95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276FC3-4658-E280-0340-109AE665C863}"/>
              </a:ext>
            </a:extLst>
          </p:cNvPr>
          <p:cNvSpPr txBox="1"/>
          <p:nvPr/>
        </p:nvSpPr>
        <p:spPr>
          <a:xfrm>
            <a:off x="1334124" y="501651"/>
            <a:ext cx="10373193" cy="110229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dirty="0">
                <a:solidFill>
                  <a:schemeClr val="tx1"/>
                </a:solidFill>
                <a:latin typeface="+mj-lt"/>
                <a:ea typeface="+mj-ea"/>
                <a:cs typeface="+mj-cs"/>
              </a:rPr>
              <a:t>Hazard Communication Program </a:t>
            </a:r>
          </a:p>
        </p:txBody>
      </p:sp>
      <p:pic>
        <p:nvPicPr>
          <p:cNvPr id="5" name="Picture 4" descr="A screenshot of a cell phone&#10;&#10;Description automatically generated">
            <a:extLst>
              <a:ext uri="{FF2B5EF4-FFF2-40B4-BE49-F238E27FC236}">
                <a16:creationId xmlns:a16="http://schemas.microsoft.com/office/drawing/2014/main" id="{F608614C-F8DB-4FE5-BC00-9A936DBE39D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9123" b="-2"/>
          <a:stretch/>
        </p:blipFill>
        <p:spPr>
          <a:xfrm>
            <a:off x="8064708" y="2434226"/>
            <a:ext cx="3776899" cy="2887283"/>
          </a:xfrm>
          <a:prstGeom prst="rect">
            <a:avLst/>
          </a:prstGeom>
        </p:spPr>
      </p:pic>
      <p:sp>
        <p:nvSpPr>
          <p:cNvPr id="3" name="Content Placeholder 2">
            <a:extLst>
              <a:ext uri="{FF2B5EF4-FFF2-40B4-BE49-F238E27FC236}">
                <a16:creationId xmlns:a16="http://schemas.microsoft.com/office/drawing/2014/main" id="{594BD7AF-FDA6-4498-AAA3-6FC77A29C45F}"/>
              </a:ext>
            </a:extLst>
          </p:cNvPr>
          <p:cNvSpPr>
            <a:spLocks noGrp="1"/>
          </p:cNvSpPr>
          <p:nvPr>
            <p:ph idx="1"/>
          </p:nvPr>
        </p:nvSpPr>
        <p:spPr>
          <a:xfrm>
            <a:off x="1154243" y="1993691"/>
            <a:ext cx="6355829" cy="4676931"/>
          </a:xfrm>
        </p:spPr>
        <p:txBody>
          <a:bodyPr vert="horz" lIns="91440" tIns="45720" rIns="91440" bIns="45720" rtlCol="0" anchor="t">
            <a:normAutofit fontScale="85000" lnSpcReduction="10000"/>
          </a:bodyPr>
          <a:lstStyle/>
          <a:p>
            <a:pPr lvl="0"/>
            <a:r>
              <a:rPr lang="en-US" sz="4000" dirty="0"/>
              <a:t>OSHA issued the Hazard Communication Standard because employees have the right to know the identity and hazards of chemicals that they use in the workplace</a:t>
            </a:r>
          </a:p>
          <a:p>
            <a:pPr lvl="0"/>
            <a:r>
              <a:rPr lang="en-US" sz="4000" dirty="0"/>
              <a:t>Also known as the </a:t>
            </a:r>
            <a:r>
              <a:rPr lang="en-US" sz="4000" i="1" dirty="0"/>
              <a:t>Employee Right-to-Know Law</a:t>
            </a:r>
            <a:endParaRPr lang="en-US" sz="4000" dirty="0"/>
          </a:p>
          <a:p>
            <a:pPr lvl="0"/>
            <a:r>
              <a:rPr lang="en-US" sz="4000" dirty="0"/>
              <a:t>Requires employers to implement a hazard communication program</a:t>
            </a:r>
          </a:p>
          <a:p>
            <a:endParaRPr lang="en-US" sz="1800" dirty="0"/>
          </a:p>
        </p:txBody>
      </p:sp>
    </p:spTree>
    <p:extLst>
      <p:ext uri="{BB962C8B-B14F-4D97-AF65-F5344CB8AC3E}">
        <p14:creationId xmlns:p14="http://schemas.microsoft.com/office/powerpoint/2010/main" val="3065682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0EEF-3EE6-40DE-ACC1-CD935AD20977}"/>
              </a:ext>
            </a:extLst>
          </p:cNvPr>
          <p:cNvSpPr>
            <a:spLocks noGrp="1"/>
          </p:cNvSpPr>
          <p:nvPr>
            <p:ph type="title"/>
          </p:nvPr>
        </p:nvSpPr>
        <p:spPr>
          <a:xfrm>
            <a:off x="838200" y="698643"/>
            <a:ext cx="5243394" cy="2225532"/>
          </a:xfrm>
        </p:spPr>
        <p:txBody>
          <a:bodyPr anchor="t">
            <a:normAutofit/>
          </a:bodyPr>
          <a:lstStyle/>
          <a:p>
            <a:r>
              <a:rPr lang="en-US" sz="4700" b="1"/>
              <a:t>Masks, Protective Eyewear, Face Shields</a:t>
            </a:r>
            <a:endParaRPr lang="en-US" sz="4700"/>
          </a:p>
        </p:txBody>
      </p:sp>
      <p:sp>
        <p:nvSpPr>
          <p:cNvPr id="3" name="Content Placeholder 2">
            <a:extLst>
              <a:ext uri="{FF2B5EF4-FFF2-40B4-BE49-F238E27FC236}">
                <a16:creationId xmlns:a16="http://schemas.microsoft.com/office/drawing/2014/main" id="{FEB525D4-3EA5-4C4E-A7B0-D1B728E403E0}"/>
              </a:ext>
            </a:extLst>
          </p:cNvPr>
          <p:cNvSpPr>
            <a:spLocks noGrp="1"/>
          </p:cNvSpPr>
          <p:nvPr>
            <p:ph idx="1"/>
          </p:nvPr>
        </p:nvSpPr>
        <p:spPr>
          <a:xfrm>
            <a:off x="6096000" y="381934"/>
            <a:ext cx="5806189" cy="6476065"/>
          </a:xfrm>
        </p:spPr>
        <p:txBody>
          <a:bodyPr anchor="ctr">
            <a:normAutofit/>
          </a:bodyPr>
          <a:lstStyle/>
          <a:p>
            <a:r>
              <a:rPr lang="en-US" sz="2800" dirty="0"/>
              <a:t>Wear a surgical mask and either eye protection with solid side shields or a face shield to protect mucous membranes of the eyes, nose, and mouth.</a:t>
            </a:r>
          </a:p>
          <a:p>
            <a:r>
              <a:rPr lang="en-US" sz="2800" dirty="0"/>
              <a:t>Change masks:</a:t>
            </a:r>
          </a:p>
          <a:p>
            <a:pPr marL="0" indent="0">
              <a:buNone/>
            </a:pPr>
            <a:r>
              <a:rPr lang="en-US" sz="2800" dirty="0"/>
              <a:t>   - Between patients.</a:t>
            </a:r>
          </a:p>
          <a:p>
            <a:pPr marL="0" indent="0">
              <a:buNone/>
            </a:pPr>
            <a:r>
              <a:rPr lang="en-US" sz="2800" dirty="0"/>
              <a:t>   - If mask becomes wet during patient treatment. </a:t>
            </a:r>
          </a:p>
          <a:p>
            <a:r>
              <a:rPr lang="en-US" sz="2800" dirty="0"/>
              <a:t>Clean reusable face protection:</a:t>
            </a:r>
          </a:p>
          <a:p>
            <a:pPr marL="0" indent="0">
              <a:buNone/>
            </a:pPr>
            <a:r>
              <a:rPr lang="en-US" sz="2800" dirty="0"/>
              <a:t>   - Between patients (with soap and water).</a:t>
            </a:r>
          </a:p>
          <a:p>
            <a:pPr marL="0" indent="0">
              <a:buNone/>
            </a:pPr>
            <a:r>
              <a:rPr lang="en-US" sz="2800" dirty="0"/>
              <a:t>   - If visibly soiled (by cleaning and disinfecting).</a:t>
            </a:r>
          </a:p>
          <a:p>
            <a:endParaRPr lang="en-US" sz="1800" dirty="0"/>
          </a:p>
        </p:txBody>
      </p:sp>
      <p:pic>
        <p:nvPicPr>
          <p:cNvPr id="4098" name="Picture 2" descr="BESC Module 3 – Personal Protective Equipment">
            <a:extLst>
              <a:ext uri="{FF2B5EF4-FFF2-40B4-BE49-F238E27FC236}">
                <a16:creationId xmlns:a16="http://schemas.microsoft.com/office/drawing/2014/main" id="{C4EC9897-A947-436B-9D75-C3F1B1EA8C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81" r="2" b="24177"/>
          <a:stretch/>
        </p:blipFill>
        <p:spPr bwMode="auto">
          <a:xfrm>
            <a:off x="838200" y="3164385"/>
            <a:ext cx="4498298" cy="299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792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F1B0-D29E-4EA2-A35E-8421170BA442}"/>
              </a:ext>
            </a:extLst>
          </p:cNvPr>
          <p:cNvSpPr>
            <a:spLocks noGrp="1"/>
          </p:cNvSpPr>
          <p:nvPr>
            <p:ph type="title"/>
          </p:nvPr>
        </p:nvSpPr>
        <p:spPr>
          <a:xfrm>
            <a:off x="5246558" y="501652"/>
            <a:ext cx="6655630" cy="1192238"/>
          </a:xfrm>
        </p:spPr>
        <p:txBody>
          <a:bodyPr anchor="b">
            <a:normAutofit/>
          </a:bodyPr>
          <a:lstStyle/>
          <a:p>
            <a:pPr algn="ctr"/>
            <a:r>
              <a:rPr lang="en-US" sz="4600" b="1" dirty="0"/>
              <a:t>Patient Safety Eyewear</a:t>
            </a:r>
          </a:p>
        </p:txBody>
      </p:sp>
      <p:sp>
        <p:nvSpPr>
          <p:cNvPr id="3" name="Content Placeholder 2">
            <a:extLst>
              <a:ext uri="{FF2B5EF4-FFF2-40B4-BE49-F238E27FC236}">
                <a16:creationId xmlns:a16="http://schemas.microsoft.com/office/drawing/2014/main" id="{CCCC5105-D81B-48B1-9AE5-0285A5ACE1BC}"/>
              </a:ext>
            </a:extLst>
          </p:cNvPr>
          <p:cNvSpPr>
            <a:spLocks noGrp="1"/>
          </p:cNvSpPr>
          <p:nvPr>
            <p:ph idx="1"/>
          </p:nvPr>
        </p:nvSpPr>
        <p:spPr>
          <a:xfrm>
            <a:off x="5636302" y="2653258"/>
            <a:ext cx="5921113" cy="3703091"/>
          </a:xfrm>
        </p:spPr>
        <p:txBody>
          <a:bodyPr anchor="t">
            <a:normAutofit/>
          </a:bodyPr>
          <a:lstStyle/>
          <a:p>
            <a:r>
              <a:rPr lang="en-US" dirty="0"/>
              <a:t>Patient eye protection is the standard care! Make sure all patients </a:t>
            </a:r>
            <a:r>
              <a:rPr lang="en-US" b="1" dirty="0">
                <a:ea typeface="Open Sans" panose="020B0606030504020204" pitchFamily="34" charset="0"/>
                <a:cs typeface="Open Sans" panose="020B0606030504020204" pitchFamily="34" charset="0"/>
              </a:rPr>
              <a:t>wear</a:t>
            </a:r>
            <a:r>
              <a:rPr lang="en-US" b="1" dirty="0"/>
              <a:t> </a:t>
            </a:r>
            <a:r>
              <a:rPr lang="en-US" dirty="0"/>
              <a:t>protective eyewear when they having dental treatment.</a:t>
            </a:r>
          </a:p>
          <a:p>
            <a:pPr marL="0" indent="0">
              <a:buNone/>
            </a:pPr>
            <a:endParaRPr lang="en-US" sz="1800" dirty="0"/>
          </a:p>
        </p:txBody>
      </p:sp>
      <p:pic>
        <p:nvPicPr>
          <p:cNvPr id="4" name="Picture 2">
            <a:extLst>
              <a:ext uri="{FF2B5EF4-FFF2-40B4-BE49-F238E27FC236}">
                <a16:creationId xmlns:a16="http://schemas.microsoft.com/office/drawing/2014/main" id="{7C564432-B429-4295-85E6-A712A9B165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556" y="299509"/>
            <a:ext cx="3692799" cy="625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755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EC25-21D4-D62A-FBD5-815ECEFF4FF4}"/>
              </a:ext>
            </a:extLst>
          </p:cNvPr>
          <p:cNvSpPr>
            <a:spLocks noGrp="1"/>
          </p:cNvSpPr>
          <p:nvPr>
            <p:ph type="title"/>
          </p:nvPr>
        </p:nvSpPr>
        <p:spPr>
          <a:xfrm>
            <a:off x="6280884" y="501651"/>
            <a:ext cx="5666274" cy="1716255"/>
          </a:xfrm>
        </p:spPr>
        <p:txBody>
          <a:bodyPr anchor="b">
            <a:normAutofit/>
          </a:bodyPr>
          <a:lstStyle/>
          <a:p>
            <a:r>
              <a:rPr lang="en-US" sz="3200" b="1" i="0" kern="1200" cap="all" baseline="0" dirty="0">
                <a:latin typeface="+mj-lt"/>
                <a:ea typeface="+mj-ea"/>
                <a:cs typeface="+mj-cs"/>
              </a:rPr>
              <a:t>CDC’s PPE Recommendations for Dental Setting</a:t>
            </a:r>
            <a:endParaRPr lang="en-US" sz="3200" dirty="0"/>
          </a:p>
        </p:txBody>
      </p:sp>
      <p:sp>
        <p:nvSpPr>
          <p:cNvPr id="3" name="Content Placeholder 2">
            <a:extLst>
              <a:ext uri="{FF2B5EF4-FFF2-40B4-BE49-F238E27FC236}">
                <a16:creationId xmlns:a16="http://schemas.microsoft.com/office/drawing/2014/main" id="{E9463280-E0EF-2392-1A06-2BA493A2EC79}"/>
              </a:ext>
            </a:extLst>
          </p:cNvPr>
          <p:cNvSpPr>
            <a:spLocks noGrp="1"/>
          </p:cNvSpPr>
          <p:nvPr>
            <p:ph idx="1"/>
          </p:nvPr>
        </p:nvSpPr>
        <p:spPr>
          <a:xfrm>
            <a:off x="6392582" y="2645922"/>
            <a:ext cx="5193575" cy="3874799"/>
          </a:xfrm>
        </p:spPr>
        <p:txBody>
          <a:bodyPr anchor="t">
            <a:noAutofit/>
          </a:bodyPr>
          <a:lstStyle/>
          <a:p>
            <a:pPr>
              <a:buFont typeface="Wingdings" panose="05000000000000000000" pitchFamily="2" charset="2"/>
              <a:buChar char="Ø"/>
            </a:pPr>
            <a:r>
              <a:rPr lang="en-US" sz="2400" i="0" kern="1200" cap="all" baseline="0" dirty="0">
                <a:latin typeface="+mj-lt"/>
                <a:ea typeface="+mj-ea"/>
                <a:cs typeface="+mj-cs"/>
              </a:rPr>
              <a:t>For procedures likely to generate splashes: gloves + eye protection + gown (or protective clothing) + surgical mask </a:t>
            </a:r>
            <a:endParaRPr lang="en-US" sz="2400" cap="all" dirty="0">
              <a:latin typeface="+mj-lt"/>
              <a:ea typeface="+mj-ea"/>
              <a:cs typeface="+mj-cs"/>
            </a:endParaRPr>
          </a:p>
          <a:p>
            <a:pPr>
              <a:buFont typeface="Wingdings" panose="05000000000000000000" pitchFamily="2" charset="2"/>
              <a:buChar char="Ø"/>
            </a:pPr>
            <a:r>
              <a:rPr lang="en-US" sz="2400" i="0" kern="1200" cap="all" baseline="0" dirty="0">
                <a:latin typeface="+mj-lt"/>
                <a:ea typeface="+mj-ea"/>
                <a:cs typeface="+mj-cs"/>
              </a:rPr>
              <a:t>For aerosol generating procedures: gloves + eye protection + gown + N95 or higher-level respirator (instead of surgical mask) </a:t>
            </a:r>
            <a:br>
              <a:rPr lang="en-US" sz="2400" i="0" kern="1200" cap="all" baseline="0" dirty="0">
                <a:latin typeface="+mj-lt"/>
                <a:ea typeface="+mj-ea"/>
                <a:cs typeface="+mj-cs"/>
              </a:rPr>
            </a:br>
            <a:endParaRPr lang="en-US" sz="2400" dirty="0"/>
          </a:p>
        </p:txBody>
      </p:sp>
      <p:pic>
        <p:nvPicPr>
          <p:cNvPr id="4" name="Picture 3" descr="Personal Protective Equipment (PPE)">
            <a:extLst>
              <a:ext uri="{FF2B5EF4-FFF2-40B4-BE49-F238E27FC236}">
                <a16:creationId xmlns:a16="http://schemas.microsoft.com/office/drawing/2014/main" id="{8FA7A297-3628-065D-DE9E-72F8D28134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9" r="13654"/>
          <a:stretch/>
        </p:blipFill>
        <p:spPr bwMode="auto">
          <a:xfrm>
            <a:off x="1" y="0"/>
            <a:ext cx="5779910" cy="684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32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7BDF-7783-A104-C9C4-1FA8DCC54E6B}"/>
              </a:ext>
            </a:extLst>
          </p:cNvPr>
          <p:cNvSpPr>
            <a:spLocks noGrp="1"/>
          </p:cNvSpPr>
          <p:nvPr>
            <p:ph type="title"/>
          </p:nvPr>
        </p:nvSpPr>
        <p:spPr>
          <a:xfrm>
            <a:off x="4835401" y="501652"/>
            <a:ext cx="7156727" cy="907424"/>
          </a:xfrm>
        </p:spPr>
        <p:txBody>
          <a:bodyPr anchor="b">
            <a:normAutofit/>
          </a:bodyPr>
          <a:lstStyle/>
          <a:p>
            <a:r>
              <a:rPr lang="en-US" sz="5400" b="1" dirty="0"/>
              <a:t>Utility Gloves </a:t>
            </a:r>
          </a:p>
        </p:txBody>
      </p:sp>
      <p:sp>
        <p:nvSpPr>
          <p:cNvPr id="3" name="Content Placeholder 2">
            <a:extLst>
              <a:ext uri="{FF2B5EF4-FFF2-40B4-BE49-F238E27FC236}">
                <a16:creationId xmlns:a16="http://schemas.microsoft.com/office/drawing/2014/main" id="{6A6C570B-C89E-D700-5601-EF62149808BC}"/>
              </a:ext>
            </a:extLst>
          </p:cNvPr>
          <p:cNvSpPr>
            <a:spLocks noGrp="1"/>
          </p:cNvSpPr>
          <p:nvPr>
            <p:ph idx="1"/>
          </p:nvPr>
        </p:nvSpPr>
        <p:spPr>
          <a:xfrm>
            <a:off x="4676932" y="1708879"/>
            <a:ext cx="6909232" cy="5006713"/>
          </a:xfrm>
        </p:spPr>
        <p:txBody>
          <a:bodyPr anchor="t">
            <a:normAutofit/>
          </a:bodyPr>
          <a:lstStyle/>
          <a:p>
            <a:pPr lvl="0"/>
            <a:r>
              <a:rPr lang="en-US" sz="2400" dirty="0"/>
              <a:t>Utility gloves are not used for direct patient care</a:t>
            </a:r>
          </a:p>
          <a:p>
            <a:pPr lvl="0"/>
            <a:r>
              <a:rPr lang="en-US" sz="2400" dirty="0"/>
              <a:t>Utility gloves must be worn: </a:t>
            </a:r>
          </a:p>
          <a:p>
            <a:pPr lvl="1"/>
            <a:r>
              <a:rPr lang="en-US" sz="2400" dirty="0"/>
              <a:t>When the treatment room is being cleaned and disinfected between patients</a:t>
            </a:r>
          </a:p>
          <a:p>
            <a:pPr lvl="1"/>
            <a:r>
              <a:rPr lang="en-US" sz="2400" dirty="0"/>
              <a:t>While contaminated instruments are being cleaned or handled</a:t>
            </a:r>
          </a:p>
          <a:p>
            <a:pPr lvl="1"/>
            <a:r>
              <a:rPr lang="en-US" sz="2400" dirty="0"/>
              <a:t>For surface cleaning and disinfection</a:t>
            </a:r>
          </a:p>
          <a:p>
            <a:pPr lvl="0"/>
            <a:r>
              <a:rPr lang="en-US" sz="2400" dirty="0"/>
              <a:t>Utility gloves may be washed, disinfected, or sterilized and reused</a:t>
            </a:r>
          </a:p>
          <a:p>
            <a:pPr lvl="0"/>
            <a:r>
              <a:rPr lang="en-US" sz="2400" dirty="0"/>
              <a:t>Used utility gloves must be considered contaminated and handled appropriately until they have been properly disinfected or sterilized</a:t>
            </a:r>
          </a:p>
          <a:p>
            <a:endParaRPr lang="en-US" sz="1500" dirty="0"/>
          </a:p>
        </p:txBody>
      </p:sp>
      <p:pic>
        <p:nvPicPr>
          <p:cNvPr id="18434" name="Picture 2">
            <a:extLst>
              <a:ext uri="{FF2B5EF4-FFF2-40B4-BE49-F238E27FC236}">
                <a16:creationId xmlns:a16="http://schemas.microsoft.com/office/drawing/2014/main" id="{2FE69898-8723-D81B-F623-A33580852A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116" y="3835114"/>
            <a:ext cx="3547061" cy="2468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FEDE2F2-7CF2-9A69-AB2C-612058EC23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5666" y="960427"/>
            <a:ext cx="3195563" cy="246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848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FD92-B59B-DE0A-B725-C32AF743C769}"/>
              </a:ext>
            </a:extLst>
          </p:cNvPr>
          <p:cNvSpPr>
            <a:spLocks noGrp="1"/>
          </p:cNvSpPr>
          <p:nvPr>
            <p:ph type="title"/>
          </p:nvPr>
        </p:nvSpPr>
        <p:spPr>
          <a:xfrm>
            <a:off x="838200" y="365125"/>
            <a:ext cx="9804918" cy="1325563"/>
          </a:xfrm>
        </p:spPr>
        <p:txBody>
          <a:bodyPr>
            <a:normAutofit/>
          </a:bodyPr>
          <a:lstStyle/>
          <a:p>
            <a:r>
              <a:rPr lang="en-US" sz="5400" b="1" dirty="0"/>
              <a:t># 9 COVID RELATED</a:t>
            </a:r>
          </a:p>
        </p:txBody>
      </p:sp>
      <p:graphicFrame>
        <p:nvGraphicFramePr>
          <p:cNvPr id="5" name="Content Placeholder 2">
            <a:extLst>
              <a:ext uri="{FF2B5EF4-FFF2-40B4-BE49-F238E27FC236}">
                <a16:creationId xmlns:a16="http://schemas.microsoft.com/office/drawing/2014/main" id="{86551754-D70B-3B11-18E1-260A213A72CA}"/>
              </a:ext>
            </a:extLst>
          </p:cNvPr>
          <p:cNvGraphicFramePr>
            <a:graphicFrameLocks noGrp="1"/>
          </p:cNvGraphicFramePr>
          <p:nvPr>
            <p:ph idx="1"/>
            <p:extLst>
              <p:ext uri="{D42A27DB-BD31-4B8C-83A1-F6EECF244321}">
                <p14:modId xmlns:p14="http://schemas.microsoft.com/office/powerpoint/2010/main" val="32535735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6905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27BB-BD33-403E-A5B1-FD10FABB4D7A}"/>
              </a:ext>
            </a:extLst>
          </p:cNvPr>
          <p:cNvSpPr>
            <a:spLocks noGrp="1"/>
          </p:cNvSpPr>
          <p:nvPr>
            <p:ph type="title"/>
          </p:nvPr>
        </p:nvSpPr>
        <p:spPr>
          <a:xfrm>
            <a:off x="899410" y="-644576"/>
            <a:ext cx="11013444" cy="1798820"/>
          </a:xfrm>
        </p:spPr>
        <p:txBody>
          <a:bodyPr anchor="b">
            <a:normAutofit/>
          </a:bodyPr>
          <a:lstStyle/>
          <a:p>
            <a:r>
              <a:rPr lang="en-US" b="1" dirty="0"/>
              <a:t>Do Dental Offices Need N95 Mask?</a:t>
            </a:r>
          </a:p>
        </p:txBody>
      </p:sp>
      <p:sp>
        <p:nvSpPr>
          <p:cNvPr id="3" name="Content Placeholder 2">
            <a:extLst>
              <a:ext uri="{FF2B5EF4-FFF2-40B4-BE49-F238E27FC236}">
                <a16:creationId xmlns:a16="http://schemas.microsoft.com/office/drawing/2014/main" id="{A7B8D1A4-174D-4D57-B086-920209143E29}"/>
              </a:ext>
            </a:extLst>
          </p:cNvPr>
          <p:cNvSpPr>
            <a:spLocks noGrp="1"/>
          </p:cNvSpPr>
          <p:nvPr>
            <p:ph idx="1"/>
          </p:nvPr>
        </p:nvSpPr>
        <p:spPr>
          <a:xfrm>
            <a:off x="1124263" y="1424066"/>
            <a:ext cx="8064707" cy="5425056"/>
          </a:xfrm>
        </p:spPr>
        <p:txBody>
          <a:bodyPr anchor="t">
            <a:normAutofit/>
          </a:bodyPr>
          <a:lstStyle/>
          <a:p>
            <a:pPr>
              <a:buFont typeface="Wingdings" panose="05000000000000000000" pitchFamily="2" charset="2"/>
              <a:buChar char="v"/>
            </a:pPr>
            <a:r>
              <a:rPr lang="en-US" sz="13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N95 mask are considered “respirators by OSHA and have  strict requirement which include having a </a:t>
            </a:r>
            <a:r>
              <a:rPr lang="en-US" sz="2400" b="1" dirty="0">
                <a:latin typeface="Calibri" panose="020F0502020204030204" pitchFamily="34" charset="0"/>
                <a:ea typeface="Calibri" panose="020F0502020204030204" pitchFamily="34" charset="0"/>
                <a:cs typeface="Calibri" panose="020F0502020204030204" pitchFamily="34" charset="0"/>
              </a:rPr>
              <a:t>written respiratory protection  plan, fit testing, and a medical evaluation of those individuals who will wear them</a:t>
            </a:r>
          </a:p>
          <a:p>
            <a:pPr>
              <a:buFont typeface="Wingdings" panose="05000000000000000000" pitchFamily="2" charset="2"/>
              <a:buChar char="v"/>
            </a:pP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Should be used during the COVID_19 pandemic if doing an aerosol procedure on a patient NOT suspected of having  a COVID-19 infection.</a:t>
            </a:r>
          </a:p>
          <a:p>
            <a:pPr>
              <a:buFont typeface="Wingdings" panose="05000000000000000000" pitchFamily="2" charset="2"/>
              <a:buChar char="v"/>
            </a:pPr>
            <a:r>
              <a:rPr lang="en-US" sz="2400" dirty="0">
                <a:latin typeface="Calibri" panose="020F0502020204030204" pitchFamily="34" charset="0"/>
                <a:ea typeface="Calibri" panose="020F0502020204030204" pitchFamily="34" charset="0"/>
                <a:cs typeface="Calibri" panose="020F0502020204030204" pitchFamily="34" charset="0"/>
              </a:rPr>
              <a:t> This means if you operate a high- or low-speed handpieces , an ultrasonic  scaler, or use an air/water syringes, you should be using an N95 mask, as these procedures have potential to generate aerosol.</a:t>
            </a:r>
          </a:p>
          <a:p>
            <a:pPr>
              <a:buFont typeface="Wingdings" panose="05000000000000000000" pitchFamily="2" charset="2"/>
              <a:buChar char="v"/>
            </a:pPr>
            <a:r>
              <a:rPr lang="en-US" sz="2400" dirty="0">
                <a:latin typeface="Calibri" panose="020F0502020204030204" pitchFamily="34" charset="0"/>
                <a:ea typeface="Calibri" panose="020F0502020204030204" pitchFamily="34" charset="0"/>
                <a:cs typeface="Calibri" panose="020F0502020204030204" pitchFamily="34" charset="0"/>
              </a:rPr>
              <a:t> Remember, we should </a:t>
            </a:r>
            <a:r>
              <a:rPr lang="en-US" sz="2400" b="1" dirty="0">
                <a:latin typeface="Calibri" panose="020F0502020204030204" pitchFamily="34" charset="0"/>
                <a:ea typeface="Calibri" panose="020F0502020204030204" pitchFamily="34" charset="0"/>
                <a:cs typeface="Calibri" panose="020F0502020204030204" pitchFamily="34" charset="0"/>
              </a:rPr>
              <a:t>NOT</a:t>
            </a:r>
            <a:r>
              <a:rPr lang="en-US" sz="2400" dirty="0">
                <a:latin typeface="Calibri" panose="020F0502020204030204" pitchFamily="34" charset="0"/>
                <a:ea typeface="Calibri" panose="020F0502020204030204" pitchFamily="34" charset="0"/>
                <a:cs typeface="Calibri" panose="020F0502020204030204" pitchFamily="34" charset="0"/>
              </a:rPr>
              <a:t> be treating “known or suspected COVID-19 patient in your office, as they should be treated in a special facility with negative  air pressure isolation.</a:t>
            </a:r>
          </a:p>
          <a:p>
            <a:endParaRPr lang="en-US" sz="1300" dirty="0"/>
          </a:p>
        </p:txBody>
      </p:sp>
      <p:pic>
        <p:nvPicPr>
          <p:cNvPr id="4" name="Picture 3" descr="A picture containing cloth, hat, eaten&#10;&#10;Description automatically generated">
            <a:extLst>
              <a:ext uri="{FF2B5EF4-FFF2-40B4-BE49-F238E27FC236}">
                <a16:creationId xmlns:a16="http://schemas.microsoft.com/office/drawing/2014/main" id="{1D452DE8-2E14-48A4-BF54-6915D8FB98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64" r="5" b="5"/>
          <a:stretch/>
        </p:blipFill>
        <p:spPr>
          <a:xfrm>
            <a:off x="9520095" y="2930292"/>
            <a:ext cx="2392759" cy="2824972"/>
          </a:xfrm>
          <a:prstGeom prst="rect">
            <a:avLst/>
          </a:prstGeom>
        </p:spPr>
      </p:pic>
    </p:spTree>
    <p:extLst>
      <p:ext uri="{BB962C8B-B14F-4D97-AF65-F5344CB8AC3E}">
        <p14:creationId xmlns:p14="http://schemas.microsoft.com/office/powerpoint/2010/main" val="1983471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4360" y="381936"/>
            <a:ext cx="11217639" cy="1896570"/>
          </a:xfrm>
        </p:spPr>
        <p:txBody>
          <a:bodyPr anchor="ctr">
            <a:normAutofit fontScale="90000"/>
          </a:bodyPr>
          <a:lstStyle/>
          <a:p>
            <a:r>
              <a:rPr lang="en-US" sz="4500" b="1" dirty="0"/>
              <a:t>Roles and Responsibilities of the CDC and OSHA in Infection Control</a:t>
            </a:r>
            <a:br>
              <a:rPr lang="en-US" sz="4500" b="1" dirty="0"/>
            </a:br>
            <a:endParaRPr lang="en-US" sz="4500" b="1" dirty="0"/>
          </a:p>
        </p:txBody>
      </p:sp>
      <p:sp>
        <p:nvSpPr>
          <p:cNvPr id="3" name="Content Placeholder 2"/>
          <p:cNvSpPr>
            <a:spLocks noGrp="1"/>
          </p:cNvSpPr>
          <p:nvPr>
            <p:ph idx="1"/>
          </p:nvPr>
        </p:nvSpPr>
        <p:spPr>
          <a:xfrm>
            <a:off x="974360" y="1903751"/>
            <a:ext cx="10912840" cy="4826833"/>
          </a:xfrm>
        </p:spPr>
        <p:txBody>
          <a:bodyPr anchor="ctr">
            <a:normAutofit/>
          </a:bodyPr>
          <a:lstStyle/>
          <a:p>
            <a:pPr lvl="0"/>
            <a:r>
              <a:rPr lang="en-US" dirty="0"/>
              <a:t>Federal agencies that play important roles in infection control for dentistry</a:t>
            </a:r>
          </a:p>
          <a:p>
            <a:pPr lvl="1"/>
            <a:r>
              <a:rPr lang="en-US" sz="3200" dirty="0"/>
              <a:t>The Centers for Disease Control and Prevention (CDC)</a:t>
            </a:r>
          </a:p>
          <a:p>
            <a:pPr lvl="1"/>
            <a:r>
              <a:rPr lang="en-US" sz="3200" dirty="0"/>
              <a:t>The Occupational Safety and Health Administration (OSHA) </a:t>
            </a:r>
          </a:p>
          <a:p>
            <a:pPr lvl="0"/>
            <a:r>
              <a:rPr lang="en-US" dirty="0"/>
              <a:t>The CDC is </a:t>
            </a:r>
            <a:r>
              <a:rPr lang="en-US" i="1" dirty="0"/>
              <a:t>not</a:t>
            </a:r>
            <a:r>
              <a:rPr lang="en-US" dirty="0"/>
              <a:t> a regulatory agency</a:t>
            </a:r>
          </a:p>
          <a:p>
            <a:pPr lvl="1"/>
            <a:r>
              <a:rPr lang="en-US" sz="3200" dirty="0"/>
              <a:t>Issues specific recommendations based on sound scientific evidence on health-related matters</a:t>
            </a:r>
          </a:p>
          <a:p>
            <a:pPr lvl="1"/>
            <a:r>
              <a:rPr lang="en-US" sz="3200" dirty="0"/>
              <a:t>Establishes a standard of care for the dental profession</a:t>
            </a:r>
          </a:p>
        </p:txBody>
      </p:sp>
    </p:spTree>
    <p:extLst>
      <p:ext uri="{BB962C8B-B14F-4D97-AF65-F5344CB8AC3E}">
        <p14:creationId xmlns:p14="http://schemas.microsoft.com/office/powerpoint/2010/main" val="401937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0A5C-B180-C674-89D5-7D59623684C3}"/>
              </a:ext>
            </a:extLst>
          </p:cNvPr>
          <p:cNvSpPr>
            <a:spLocks noGrp="1"/>
          </p:cNvSpPr>
          <p:nvPr>
            <p:ph type="title"/>
          </p:nvPr>
        </p:nvSpPr>
        <p:spPr>
          <a:xfrm>
            <a:off x="659566" y="381936"/>
            <a:ext cx="11232629" cy="1619251"/>
          </a:xfrm>
        </p:spPr>
        <p:txBody>
          <a:bodyPr anchor="ctr">
            <a:normAutofit fontScale="90000"/>
          </a:bodyPr>
          <a:lstStyle/>
          <a:p>
            <a:pPr algn="ctr"/>
            <a:r>
              <a:rPr lang="en-US" sz="6100" b="1" dirty="0"/>
              <a:t>OSHA Regulations &amp; CDC Guidelines</a:t>
            </a:r>
          </a:p>
        </p:txBody>
      </p:sp>
      <p:sp>
        <p:nvSpPr>
          <p:cNvPr id="3" name="Content Placeholder 2">
            <a:extLst>
              <a:ext uri="{FF2B5EF4-FFF2-40B4-BE49-F238E27FC236}">
                <a16:creationId xmlns:a16="http://schemas.microsoft.com/office/drawing/2014/main" id="{BD90B9E3-73FD-36E3-5611-1C71C7DAED2E}"/>
              </a:ext>
            </a:extLst>
          </p:cNvPr>
          <p:cNvSpPr>
            <a:spLocks noGrp="1"/>
          </p:cNvSpPr>
          <p:nvPr>
            <p:ph idx="1"/>
          </p:nvPr>
        </p:nvSpPr>
        <p:spPr>
          <a:xfrm>
            <a:off x="974361" y="2113613"/>
            <a:ext cx="10917834" cy="4242737"/>
          </a:xfrm>
        </p:spPr>
        <p:txBody>
          <a:bodyPr anchor="ctr">
            <a:normAutofit/>
          </a:bodyPr>
          <a:lstStyle/>
          <a:p>
            <a:r>
              <a:rPr lang="en-US" dirty="0"/>
              <a:t>Following OSHA regulations and CDC guidelines has always been important</a:t>
            </a:r>
          </a:p>
          <a:p>
            <a:r>
              <a:rPr lang="en-US" dirty="0"/>
              <a:t>Continue to provide annual required OSHA training to all employees</a:t>
            </a:r>
          </a:p>
          <a:p>
            <a:r>
              <a:rPr lang="en-US" dirty="0"/>
              <a:t>Provide training to all new employees as part of the onboarding proce</a:t>
            </a:r>
            <a:r>
              <a:rPr lang="en-US" sz="2600" dirty="0"/>
              <a:t>ss.</a:t>
            </a:r>
          </a:p>
        </p:txBody>
      </p:sp>
    </p:spTree>
    <p:extLst>
      <p:ext uri="{BB962C8B-B14F-4D97-AF65-F5344CB8AC3E}">
        <p14:creationId xmlns:p14="http://schemas.microsoft.com/office/powerpoint/2010/main" val="1925641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BA06-8D11-4E7C-943C-31E5BA8D666A}"/>
              </a:ext>
            </a:extLst>
          </p:cNvPr>
          <p:cNvSpPr>
            <a:spLocks noGrp="1"/>
          </p:cNvSpPr>
          <p:nvPr>
            <p:ph type="title"/>
          </p:nvPr>
        </p:nvSpPr>
        <p:spPr/>
        <p:txBody>
          <a:bodyPr/>
          <a:lstStyle/>
          <a:p>
            <a:r>
              <a:rPr lang="en-US" sz="4800" b="1" dirty="0"/>
              <a:t>OSHA Training Records</a:t>
            </a:r>
            <a:endParaRPr lang="en-US" b="1" dirty="0"/>
          </a:p>
        </p:txBody>
      </p:sp>
      <p:sp>
        <p:nvSpPr>
          <p:cNvPr id="3" name="Content Placeholder 2">
            <a:extLst>
              <a:ext uri="{FF2B5EF4-FFF2-40B4-BE49-F238E27FC236}">
                <a16:creationId xmlns:a16="http://schemas.microsoft.com/office/drawing/2014/main" id="{F34B3BB6-CC60-5CCD-0AF1-603A1EB9D46A}"/>
              </a:ext>
            </a:extLst>
          </p:cNvPr>
          <p:cNvSpPr>
            <a:spLocks noGrp="1"/>
          </p:cNvSpPr>
          <p:nvPr>
            <p:ph idx="1"/>
          </p:nvPr>
        </p:nvSpPr>
        <p:spPr/>
        <p:txBody>
          <a:bodyPr/>
          <a:lstStyle/>
          <a:p>
            <a:pPr marL="0" lvl="0" indent="0">
              <a:buNone/>
            </a:pPr>
            <a:r>
              <a:rPr lang="en-US" dirty="0"/>
              <a:t>Training records must include the following:</a:t>
            </a:r>
          </a:p>
          <a:p>
            <a:pPr lvl="0"/>
            <a:r>
              <a:rPr lang="en-US" dirty="0"/>
              <a:t>Dates of the training session</a:t>
            </a:r>
          </a:p>
          <a:p>
            <a:pPr lvl="0"/>
            <a:r>
              <a:rPr lang="en-US" dirty="0"/>
              <a:t>Content or a summary of the training session</a:t>
            </a:r>
          </a:p>
          <a:p>
            <a:pPr lvl="0"/>
            <a:r>
              <a:rPr lang="en-US" dirty="0"/>
              <a:t>Names and qualifications of persons conducting the training</a:t>
            </a:r>
          </a:p>
          <a:p>
            <a:pPr lvl="0"/>
            <a:r>
              <a:rPr lang="en-US" dirty="0"/>
              <a:t>Names and job titles of the all attending the training sessions</a:t>
            </a:r>
          </a:p>
          <a:p>
            <a:pPr lvl="0"/>
            <a:r>
              <a:rPr lang="en-US" dirty="0"/>
              <a:t>Training records must be maintaining for 3 years from the date on which the training occurs</a:t>
            </a:r>
          </a:p>
          <a:p>
            <a:endParaRPr lang="en-US" dirty="0"/>
          </a:p>
        </p:txBody>
      </p:sp>
    </p:spTree>
    <p:extLst>
      <p:ext uri="{BB962C8B-B14F-4D97-AF65-F5344CB8AC3E}">
        <p14:creationId xmlns:p14="http://schemas.microsoft.com/office/powerpoint/2010/main" val="3383136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47A4-01D9-0ABE-D85A-85BC0886D205}"/>
              </a:ext>
            </a:extLst>
          </p:cNvPr>
          <p:cNvSpPr>
            <a:spLocks noGrp="1"/>
          </p:cNvSpPr>
          <p:nvPr>
            <p:ph type="title"/>
          </p:nvPr>
        </p:nvSpPr>
        <p:spPr/>
        <p:txBody>
          <a:bodyPr/>
          <a:lstStyle/>
          <a:p>
            <a:r>
              <a:rPr lang="en-US" sz="4800" b="1" dirty="0"/>
              <a:t>OSHA Inspections: What to Expect</a:t>
            </a:r>
            <a:endParaRPr lang="en-US" b="1" dirty="0"/>
          </a:p>
        </p:txBody>
      </p:sp>
      <p:sp>
        <p:nvSpPr>
          <p:cNvPr id="3" name="Content Placeholder 2">
            <a:extLst>
              <a:ext uri="{FF2B5EF4-FFF2-40B4-BE49-F238E27FC236}">
                <a16:creationId xmlns:a16="http://schemas.microsoft.com/office/drawing/2014/main" id="{5A860D4E-183C-15AC-581C-BDAA26E79F69}"/>
              </a:ext>
            </a:extLst>
          </p:cNvPr>
          <p:cNvSpPr>
            <a:spLocks noGrp="1"/>
          </p:cNvSpPr>
          <p:nvPr>
            <p:ph idx="1"/>
          </p:nvPr>
        </p:nvSpPr>
        <p:spPr/>
        <p:txBody>
          <a:bodyPr>
            <a:normAutofit fontScale="92500" lnSpcReduction="20000"/>
          </a:bodyPr>
          <a:lstStyle/>
          <a:p>
            <a:pPr marL="0" indent="0">
              <a:buNone/>
            </a:pPr>
            <a:r>
              <a:rPr lang="en-US" sz="3200" b="1" dirty="0"/>
              <a:t>Inspectors will typically:</a:t>
            </a:r>
          </a:p>
          <a:p>
            <a:pPr marL="514350" indent="-514350">
              <a:buAutoNum type="arabicPeriod"/>
            </a:pPr>
            <a:r>
              <a:rPr lang="en-US" sz="3200" dirty="0"/>
              <a:t>Ask for the OSHA Manual/Written Documents, including:</a:t>
            </a:r>
          </a:p>
          <a:p>
            <a:pPr marL="0" indent="0">
              <a:buNone/>
            </a:pPr>
            <a:r>
              <a:rPr lang="en-US" sz="3200" dirty="0"/>
              <a:t> - Written hazard communication plan, SDS binder, written exposure control plan and training records</a:t>
            </a:r>
          </a:p>
          <a:p>
            <a:pPr marL="0" indent="0">
              <a:buNone/>
            </a:pPr>
            <a:r>
              <a:rPr lang="en-US" sz="3200" dirty="0"/>
              <a:t>2. Check for posting of required documents</a:t>
            </a:r>
          </a:p>
          <a:p>
            <a:pPr marL="0" indent="0">
              <a:buNone/>
            </a:pPr>
            <a:r>
              <a:rPr lang="en-US" sz="3200" dirty="0"/>
              <a:t>3. Interview employees</a:t>
            </a:r>
          </a:p>
          <a:p>
            <a:pPr marL="0" indent="0">
              <a:buNone/>
            </a:pPr>
            <a:r>
              <a:rPr lang="en-US" sz="3200" dirty="0"/>
              <a:t>4. Inspect the facility for compliance with OSHA standards</a:t>
            </a:r>
          </a:p>
          <a:p>
            <a:pPr marL="0" indent="0">
              <a:buNone/>
            </a:pPr>
            <a:r>
              <a:rPr lang="en-US" sz="3200" dirty="0"/>
              <a:t>5. Comment on and note hazards present</a:t>
            </a:r>
          </a:p>
          <a:p>
            <a:pPr marL="0" indent="0">
              <a:buNone/>
            </a:pPr>
            <a:r>
              <a:rPr lang="en-US" sz="3200" dirty="0"/>
              <a:t>6. Send the result several weeks later</a:t>
            </a:r>
          </a:p>
          <a:p>
            <a:pPr marL="0" indent="0">
              <a:buNone/>
            </a:pPr>
            <a:r>
              <a:rPr lang="en-US" sz="3200" dirty="0"/>
              <a:t>7. Citations may contest.</a:t>
            </a:r>
            <a:endParaRPr lang="en-US" dirty="0"/>
          </a:p>
        </p:txBody>
      </p:sp>
    </p:spTree>
    <p:extLst>
      <p:ext uri="{BB962C8B-B14F-4D97-AF65-F5344CB8AC3E}">
        <p14:creationId xmlns:p14="http://schemas.microsoft.com/office/powerpoint/2010/main" val="2916774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99DD-BAC9-47E1-A4BC-438986AC5E3E}"/>
              </a:ext>
            </a:extLst>
          </p:cNvPr>
          <p:cNvSpPr>
            <a:spLocks noGrp="1"/>
          </p:cNvSpPr>
          <p:nvPr>
            <p:ph type="title"/>
          </p:nvPr>
        </p:nvSpPr>
        <p:spPr>
          <a:xfrm>
            <a:off x="269823" y="404736"/>
            <a:ext cx="11083977" cy="929389"/>
          </a:xfrm>
        </p:spPr>
        <p:txBody>
          <a:bodyPr anchor="b">
            <a:normAutofit/>
          </a:bodyPr>
          <a:lstStyle/>
          <a:p>
            <a:pPr algn="ctr"/>
            <a:r>
              <a:rPr lang="en-US" b="1" dirty="0"/>
              <a:t>Hazard Communication Standard </a:t>
            </a:r>
          </a:p>
        </p:txBody>
      </p:sp>
      <p:sp>
        <p:nvSpPr>
          <p:cNvPr id="3" name="Content Placeholder 2">
            <a:extLst>
              <a:ext uri="{FF2B5EF4-FFF2-40B4-BE49-F238E27FC236}">
                <a16:creationId xmlns:a16="http://schemas.microsoft.com/office/drawing/2014/main" id="{C485FDAE-1925-4F89-97BD-5C9FAD3137B3}"/>
              </a:ext>
            </a:extLst>
          </p:cNvPr>
          <p:cNvSpPr>
            <a:spLocks noGrp="1"/>
          </p:cNvSpPr>
          <p:nvPr>
            <p:ph idx="1"/>
          </p:nvPr>
        </p:nvSpPr>
        <p:spPr>
          <a:xfrm>
            <a:off x="803775" y="1334125"/>
            <a:ext cx="10550025" cy="5351488"/>
          </a:xfrm>
        </p:spPr>
        <p:txBody>
          <a:bodyPr anchor="t">
            <a:noAutofit/>
          </a:bodyPr>
          <a:lstStyle/>
          <a:p>
            <a:pPr marL="0" lvl="0" indent="0">
              <a:buNone/>
            </a:pPr>
            <a:r>
              <a:rPr lang="en-US" sz="2400" dirty="0"/>
              <a:t>Employer responsibility under the Hazard Communication Standards</a:t>
            </a:r>
          </a:p>
          <a:p>
            <a:pPr lvl="0">
              <a:buFont typeface="Wingdings" panose="05000000000000000000" pitchFamily="2" charset="2"/>
              <a:buChar char="§"/>
            </a:pPr>
            <a:r>
              <a:rPr lang="en-US" sz="2400" dirty="0"/>
              <a:t>Hazard classification</a:t>
            </a:r>
          </a:p>
          <a:p>
            <a:pPr lvl="1"/>
            <a:r>
              <a:rPr lang="en-US" sz="2400" dirty="0"/>
              <a:t>Chemicals are classified into categories that compare hazard severity within a hazard class. Each chemical that falls into the same category will have the same label requirements and language</a:t>
            </a:r>
          </a:p>
          <a:p>
            <a:pPr lvl="0">
              <a:buFont typeface="Wingdings" panose="05000000000000000000" pitchFamily="2" charset="2"/>
              <a:buChar char="§"/>
            </a:pPr>
            <a:r>
              <a:rPr lang="en-US" sz="2400" dirty="0"/>
              <a:t>Labels</a:t>
            </a:r>
          </a:p>
          <a:p>
            <a:pPr lvl="1"/>
            <a:r>
              <a:rPr lang="en-US" sz="2400" dirty="0"/>
              <a:t>All labels will now include a harmonized signal word, pictogram, and hazard statement for each hazard class and category</a:t>
            </a:r>
          </a:p>
          <a:p>
            <a:pPr lvl="0">
              <a:buFont typeface="Wingdings" panose="05000000000000000000" pitchFamily="2" charset="2"/>
              <a:buChar char="§"/>
            </a:pPr>
            <a:r>
              <a:rPr lang="en-US" sz="2400" dirty="0"/>
              <a:t>Safety Data Sheets</a:t>
            </a:r>
          </a:p>
          <a:p>
            <a:pPr lvl="1"/>
            <a:r>
              <a:rPr lang="en-US" sz="2400" dirty="0"/>
              <a:t>Will now have a specified 16-section format</a:t>
            </a:r>
          </a:p>
          <a:p>
            <a:pPr>
              <a:buFont typeface="Wingdings" panose="05000000000000000000" pitchFamily="2" charset="2"/>
              <a:buChar char="§"/>
            </a:pPr>
            <a:r>
              <a:rPr lang="en-US" sz="2400" dirty="0"/>
              <a:t>Creating and implementing an employee training program</a:t>
            </a:r>
          </a:p>
          <a:p>
            <a:pPr>
              <a:buFont typeface="Wingdings" panose="05000000000000000000" pitchFamily="2" charset="2"/>
              <a:buChar char="§"/>
            </a:pPr>
            <a:r>
              <a:rPr lang="en-US" sz="2400" dirty="0"/>
              <a:t>Developing, implementing, and maintaining a written hazard communication program</a:t>
            </a:r>
          </a:p>
        </p:txBody>
      </p:sp>
    </p:spTree>
    <p:extLst>
      <p:ext uri="{BB962C8B-B14F-4D97-AF65-F5344CB8AC3E}">
        <p14:creationId xmlns:p14="http://schemas.microsoft.com/office/powerpoint/2010/main" val="1112462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A4A5-BA29-3A52-64D8-D0443E18BE35}"/>
              </a:ext>
            </a:extLst>
          </p:cNvPr>
          <p:cNvSpPr>
            <a:spLocks noGrp="1"/>
          </p:cNvSpPr>
          <p:nvPr>
            <p:ph type="title"/>
          </p:nvPr>
        </p:nvSpPr>
        <p:spPr/>
        <p:txBody>
          <a:bodyPr/>
          <a:lstStyle/>
          <a:p>
            <a:r>
              <a:rPr lang="en-US" sz="4800" b="1" dirty="0"/>
              <a:t>CDC Guidelines</a:t>
            </a:r>
            <a:endParaRPr lang="en-US" b="1" dirty="0"/>
          </a:p>
        </p:txBody>
      </p:sp>
      <p:sp>
        <p:nvSpPr>
          <p:cNvPr id="3" name="Content Placeholder 2">
            <a:extLst>
              <a:ext uri="{FF2B5EF4-FFF2-40B4-BE49-F238E27FC236}">
                <a16:creationId xmlns:a16="http://schemas.microsoft.com/office/drawing/2014/main" id="{B4C9812F-3C17-7698-158A-176C4B9609F3}"/>
              </a:ext>
            </a:extLst>
          </p:cNvPr>
          <p:cNvSpPr>
            <a:spLocks noGrp="1"/>
          </p:cNvSpPr>
          <p:nvPr>
            <p:ph idx="1"/>
          </p:nvPr>
        </p:nvSpPr>
        <p:spPr/>
        <p:txBody>
          <a:bodyPr/>
          <a:lstStyle/>
          <a:p>
            <a:r>
              <a:rPr lang="en-US" sz="3200" dirty="0"/>
              <a:t>OSHA can enforce CDC guidelines, even though they are written by the CDC</a:t>
            </a:r>
          </a:p>
          <a:p>
            <a:r>
              <a:rPr lang="en-US" sz="3200" dirty="0"/>
              <a:t>OSHA Enforces then under a section of the OSHA regulation called the “General Duty Clause”</a:t>
            </a:r>
          </a:p>
          <a:p>
            <a:r>
              <a:rPr lang="en-US" sz="3200" dirty="0"/>
              <a:t>State Dental Boards and Public Health can enforce them as well</a:t>
            </a:r>
          </a:p>
          <a:p>
            <a:r>
              <a:rPr lang="en-US" sz="3200" dirty="0"/>
              <a:t>The public and courts of law expects us to be following them</a:t>
            </a:r>
          </a:p>
          <a:p>
            <a:endParaRPr lang="en-US" dirty="0"/>
          </a:p>
        </p:txBody>
      </p:sp>
    </p:spTree>
    <p:extLst>
      <p:ext uri="{BB962C8B-B14F-4D97-AF65-F5344CB8AC3E}">
        <p14:creationId xmlns:p14="http://schemas.microsoft.com/office/powerpoint/2010/main" val="3311455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42F4-2492-02DE-EEE0-5AAC538264C6}"/>
              </a:ext>
            </a:extLst>
          </p:cNvPr>
          <p:cNvSpPr>
            <a:spLocks noGrp="1"/>
          </p:cNvSpPr>
          <p:nvPr>
            <p:ph type="title"/>
          </p:nvPr>
        </p:nvSpPr>
        <p:spPr>
          <a:xfrm>
            <a:off x="479394" y="1062487"/>
            <a:ext cx="3939688" cy="5583126"/>
          </a:xfrm>
        </p:spPr>
        <p:txBody>
          <a:bodyPr>
            <a:normAutofit/>
          </a:bodyPr>
          <a:lstStyle/>
          <a:p>
            <a:pPr algn="ctr"/>
            <a:r>
              <a:rPr lang="en-US" sz="7200" b="1" dirty="0"/>
              <a:t>Dental Office Surface Asepsis</a:t>
            </a:r>
          </a:p>
        </p:txBody>
      </p:sp>
      <p:graphicFrame>
        <p:nvGraphicFramePr>
          <p:cNvPr id="5" name="Content Placeholder 2">
            <a:extLst>
              <a:ext uri="{FF2B5EF4-FFF2-40B4-BE49-F238E27FC236}">
                <a16:creationId xmlns:a16="http://schemas.microsoft.com/office/drawing/2014/main" id="{E9BB7897-B464-F8E5-302C-EAF29AFA640C}"/>
              </a:ext>
            </a:extLst>
          </p:cNvPr>
          <p:cNvGraphicFramePr>
            <a:graphicFrameLocks noGrp="1"/>
          </p:cNvGraphicFramePr>
          <p:nvPr>
            <p:ph idx="1"/>
            <p:extLst>
              <p:ext uri="{D42A27DB-BD31-4B8C-83A1-F6EECF244321}">
                <p14:modId xmlns:p14="http://schemas.microsoft.com/office/powerpoint/2010/main" val="50232471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5228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8DF2-099D-3670-990C-AF03BC263B49}"/>
              </a:ext>
            </a:extLst>
          </p:cNvPr>
          <p:cNvSpPr>
            <a:spLocks noGrp="1"/>
          </p:cNvSpPr>
          <p:nvPr>
            <p:ph type="title"/>
          </p:nvPr>
        </p:nvSpPr>
        <p:spPr>
          <a:xfrm>
            <a:off x="710125" y="590062"/>
            <a:ext cx="5931975" cy="2076069"/>
          </a:xfrm>
        </p:spPr>
        <p:txBody>
          <a:bodyPr vert="horz" lIns="91440" tIns="45720" rIns="91440" bIns="45720" rtlCol="0" anchor="b">
            <a:normAutofit/>
          </a:bodyPr>
          <a:lstStyle/>
          <a:p>
            <a:pPr algn="ctr"/>
            <a:r>
              <a:rPr lang="en-US" sz="5400" b="1" i="0" kern="1200" cap="all" baseline="0" dirty="0">
                <a:latin typeface="+mj-lt"/>
                <a:ea typeface="+mj-ea"/>
                <a:cs typeface="+mj-cs"/>
              </a:rPr>
              <a:t>Simplify Surfaces</a:t>
            </a:r>
          </a:p>
        </p:txBody>
      </p:sp>
      <p:sp>
        <p:nvSpPr>
          <p:cNvPr id="3" name="Content Placeholder 2">
            <a:extLst>
              <a:ext uri="{FF2B5EF4-FFF2-40B4-BE49-F238E27FC236}">
                <a16:creationId xmlns:a16="http://schemas.microsoft.com/office/drawing/2014/main" id="{6FD23BD1-F919-F816-06E2-3EBD97765057}"/>
              </a:ext>
            </a:extLst>
          </p:cNvPr>
          <p:cNvSpPr>
            <a:spLocks noGrp="1"/>
          </p:cNvSpPr>
          <p:nvPr>
            <p:ph idx="1"/>
          </p:nvPr>
        </p:nvSpPr>
        <p:spPr>
          <a:xfrm>
            <a:off x="1500136" y="3505199"/>
            <a:ext cx="5141949" cy="3050346"/>
          </a:xfrm>
        </p:spPr>
        <p:txBody>
          <a:bodyPr vert="horz" lIns="91440" tIns="45720" rIns="91440" bIns="45720" rtlCol="0">
            <a:normAutofit/>
          </a:bodyPr>
          <a:lstStyle/>
          <a:p>
            <a:pPr marL="0" indent="0">
              <a:buNone/>
            </a:pPr>
            <a:r>
              <a:rPr lang="en-US" sz="3600" kern="1200" dirty="0">
                <a:latin typeface="+mn-lt"/>
                <a:ea typeface="+mn-ea"/>
                <a:cs typeface="+mn-cs"/>
              </a:rPr>
              <a:t>Don utility gloves, face protection</a:t>
            </a:r>
          </a:p>
          <a:p>
            <a:pPr marL="0" indent="0">
              <a:buNone/>
            </a:pPr>
            <a:r>
              <a:rPr lang="en-US" sz="2000" b="0" i="0" dirty="0">
                <a:effectLst/>
                <a:latin typeface="Arial" panose="020B0604020202020204" pitchFamily="34" charset="0"/>
              </a:rPr>
              <a:t> </a:t>
            </a:r>
            <a:r>
              <a:rPr lang="en-US" sz="2800" b="0" i="0" dirty="0">
                <a:effectLst/>
                <a:latin typeface="Arial" panose="020B0604020202020204" pitchFamily="34" charset="0"/>
              </a:rPr>
              <a:t>Touch surfaces (A); transfer surfaces (B); and splash, spatter, and droplet surfaces (C).</a:t>
            </a:r>
            <a:endParaRPr lang="en-US" sz="2800" kern="1200" dirty="0">
              <a:latin typeface="+mn-lt"/>
              <a:ea typeface="+mn-ea"/>
              <a:cs typeface="+mn-cs"/>
            </a:endParaRPr>
          </a:p>
        </p:txBody>
      </p:sp>
      <p:pic>
        <p:nvPicPr>
          <p:cNvPr id="1030" name="Picture 6">
            <a:extLst>
              <a:ext uri="{FF2B5EF4-FFF2-40B4-BE49-F238E27FC236}">
                <a16:creationId xmlns:a16="http://schemas.microsoft.com/office/drawing/2014/main" id="{C38744E9-422F-5482-5AE3-71AD5C1A2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516" y="8820"/>
            <a:ext cx="4717484" cy="3496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571C1C-D98F-46DD-C4DC-DDA2A4D38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654" y="3352801"/>
            <a:ext cx="4626346" cy="349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63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23 - 349 Ontario California Dental Office For Sale - Southern California Dental Broker | Dental ...">
            <a:extLst>
              <a:ext uri="{FF2B5EF4-FFF2-40B4-BE49-F238E27FC236}">
                <a16:creationId xmlns:a16="http://schemas.microsoft.com/office/drawing/2014/main" id="{5635C3EF-E262-2014-A9D7-745BD2D19F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74" r="10716" b="1"/>
          <a:stretch/>
        </p:blipFill>
        <p:spPr bwMode="auto">
          <a:xfrm>
            <a:off x="7474515" y="3425642"/>
            <a:ext cx="4717485" cy="34323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AE10C2-62ED-0C91-41BB-CF53E70C7B7E}"/>
              </a:ext>
            </a:extLst>
          </p:cNvPr>
          <p:cNvSpPr>
            <a:spLocks noGrp="1"/>
          </p:cNvSpPr>
          <p:nvPr>
            <p:ph type="title"/>
          </p:nvPr>
        </p:nvSpPr>
        <p:spPr>
          <a:xfrm>
            <a:off x="1500136" y="590061"/>
            <a:ext cx="5141964" cy="3682135"/>
          </a:xfrm>
        </p:spPr>
        <p:txBody>
          <a:bodyPr vert="horz" lIns="91440" tIns="45720" rIns="91440" bIns="45720" rtlCol="0" anchor="b">
            <a:normAutofit/>
          </a:bodyPr>
          <a:lstStyle/>
          <a:p>
            <a:r>
              <a:rPr lang="en-US" sz="5400" b="1" i="0" kern="1200" cap="all" baseline="0" dirty="0">
                <a:latin typeface="+mj-lt"/>
                <a:ea typeface="+mj-ea"/>
                <a:cs typeface="+mj-cs"/>
              </a:rPr>
              <a:t>Removing Clutter</a:t>
            </a:r>
          </a:p>
        </p:txBody>
      </p:sp>
      <p:pic>
        <p:nvPicPr>
          <p:cNvPr id="2056" name="Picture 8" descr="Custom Steri Centers - MCC Dental">
            <a:extLst>
              <a:ext uri="{FF2B5EF4-FFF2-40B4-BE49-F238E27FC236}">
                <a16:creationId xmlns:a16="http://schemas.microsoft.com/office/drawing/2014/main" id="{22B2B3D3-A16C-9638-0CB9-BA98C88977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74515" y="0"/>
            <a:ext cx="4717485" cy="342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604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632B-CA3A-A364-F735-FB5DD6E5F34F}"/>
              </a:ext>
            </a:extLst>
          </p:cNvPr>
          <p:cNvSpPr>
            <a:spLocks noGrp="1"/>
          </p:cNvSpPr>
          <p:nvPr>
            <p:ph type="title"/>
          </p:nvPr>
        </p:nvSpPr>
        <p:spPr>
          <a:xfrm>
            <a:off x="4288832" y="208243"/>
            <a:ext cx="7297325" cy="1355242"/>
          </a:xfrm>
        </p:spPr>
        <p:txBody>
          <a:bodyPr anchor="b">
            <a:normAutofit/>
          </a:bodyPr>
          <a:lstStyle/>
          <a:p>
            <a:pPr algn="ctr"/>
            <a:r>
              <a:rPr lang="en-US" b="1" dirty="0"/>
              <a:t>OPERATORY ASEPSIS</a:t>
            </a:r>
          </a:p>
        </p:txBody>
      </p:sp>
      <p:sp>
        <p:nvSpPr>
          <p:cNvPr id="3" name="Content Placeholder 2">
            <a:extLst>
              <a:ext uri="{FF2B5EF4-FFF2-40B4-BE49-F238E27FC236}">
                <a16:creationId xmlns:a16="http://schemas.microsoft.com/office/drawing/2014/main" id="{FD9C07E7-305D-A46D-CCF2-92DA34DA009F}"/>
              </a:ext>
            </a:extLst>
          </p:cNvPr>
          <p:cNvSpPr>
            <a:spLocks noGrp="1"/>
          </p:cNvSpPr>
          <p:nvPr>
            <p:ph idx="1"/>
          </p:nvPr>
        </p:nvSpPr>
        <p:spPr>
          <a:xfrm>
            <a:off x="7212969" y="2645922"/>
            <a:ext cx="4196591" cy="3710427"/>
          </a:xfrm>
        </p:spPr>
        <p:txBody>
          <a:bodyPr anchor="t">
            <a:normAutofit/>
          </a:bodyPr>
          <a:lstStyle/>
          <a:p>
            <a:pPr marL="0" indent="0">
              <a:buNone/>
            </a:pPr>
            <a:r>
              <a:rPr lang="en-US" dirty="0"/>
              <a:t>TWO CHOICES:</a:t>
            </a:r>
          </a:p>
          <a:p>
            <a:pPr marL="514350" indent="-514350">
              <a:buAutoNum type="arabicPeriod"/>
            </a:pPr>
            <a:r>
              <a:rPr lang="en-US" dirty="0"/>
              <a:t>COVER IT</a:t>
            </a:r>
          </a:p>
          <a:p>
            <a:pPr marL="514350" indent="-514350">
              <a:buAutoNum type="arabicPeriod"/>
            </a:pPr>
            <a:r>
              <a:rPr lang="en-US" dirty="0"/>
              <a:t>CLEAN AND DISINFECT IT</a:t>
            </a:r>
          </a:p>
        </p:txBody>
      </p:sp>
      <p:pic>
        <p:nvPicPr>
          <p:cNvPr id="3074" name="Picture 2" descr="Image result for how to clean dental chair in dentistry">
            <a:extLst>
              <a:ext uri="{FF2B5EF4-FFF2-40B4-BE49-F238E27FC236}">
                <a16:creationId xmlns:a16="http://schemas.microsoft.com/office/drawing/2014/main" id="{CD612A55-BFDB-570F-6867-2EE94C5684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4468" y="542981"/>
            <a:ext cx="2879440" cy="2416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close-up of a computer keyboard&#10;&#10;Description automatically generated">
            <a:extLst>
              <a:ext uri="{FF2B5EF4-FFF2-40B4-BE49-F238E27FC236}">
                <a16:creationId xmlns:a16="http://schemas.microsoft.com/office/drawing/2014/main" id="{D3A96786-9703-4B50-3054-408E840DD6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7" r="28611" b="1"/>
          <a:stretch/>
        </p:blipFill>
        <p:spPr bwMode="auto">
          <a:xfrm>
            <a:off x="1030387" y="4017563"/>
            <a:ext cx="2730912" cy="233878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Dental Chair Sleeves 75/Box 90 x 90cm - Adam Dental Supplies Australia">
            <a:extLst>
              <a:ext uri="{FF2B5EF4-FFF2-40B4-BE49-F238E27FC236}">
                <a16:creationId xmlns:a16="http://schemas.microsoft.com/office/drawing/2014/main" id="{0A833812-4315-EA7B-8CDA-49EA50AD78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13302" y="2217906"/>
            <a:ext cx="2893831" cy="238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668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8A06-98EE-7073-A78F-53491340F932}"/>
              </a:ext>
            </a:extLst>
          </p:cNvPr>
          <p:cNvSpPr>
            <a:spLocks noGrp="1"/>
          </p:cNvSpPr>
          <p:nvPr>
            <p:ph type="title"/>
          </p:nvPr>
        </p:nvSpPr>
        <p:spPr>
          <a:xfrm>
            <a:off x="6392584" y="501652"/>
            <a:ext cx="4434720" cy="1222218"/>
          </a:xfrm>
        </p:spPr>
        <p:txBody>
          <a:bodyPr anchor="b">
            <a:normAutofit/>
          </a:bodyPr>
          <a:lstStyle/>
          <a:p>
            <a:r>
              <a:rPr lang="en-US" sz="5400" b="1" dirty="0"/>
              <a:t>COVER IT</a:t>
            </a:r>
          </a:p>
        </p:txBody>
      </p:sp>
      <p:sp>
        <p:nvSpPr>
          <p:cNvPr id="4" name="Content Placeholder 3">
            <a:extLst>
              <a:ext uri="{FF2B5EF4-FFF2-40B4-BE49-F238E27FC236}">
                <a16:creationId xmlns:a16="http://schemas.microsoft.com/office/drawing/2014/main" id="{BBE33FEB-8A3C-3B11-3ADD-25969CF7937B}"/>
              </a:ext>
            </a:extLst>
          </p:cNvPr>
          <p:cNvSpPr>
            <a:spLocks noGrp="1"/>
          </p:cNvSpPr>
          <p:nvPr>
            <p:ph idx="1"/>
          </p:nvPr>
        </p:nvSpPr>
        <p:spPr>
          <a:xfrm>
            <a:off x="6096000" y="2638269"/>
            <a:ext cx="5971081" cy="3718080"/>
          </a:xfrm>
        </p:spPr>
        <p:txBody>
          <a:bodyPr anchor="t">
            <a:normAutofit/>
          </a:bodyPr>
          <a:lstStyle/>
          <a:p>
            <a:r>
              <a:rPr lang="en-US" b="0" i="0" dirty="0">
                <a:effectLst/>
                <a:latin typeface="Arial" panose="020B0604020202020204" pitchFamily="34" charset="0"/>
              </a:rPr>
              <a:t>Barriers on control unit and instrument tray holder.</a:t>
            </a:r>
          </a:p>
          <a:p>
            <a:r>
              <a:rPr lang="en-US" b="0" i="0" dirty="0">
                <a:effectLst/>
                <a:latin typeface="Arial" panose="020B0604020202020204" pitchFamily="34" charset="0"/>
              </a:rPr>
              <a:t> Disposable sleeves provide barrier protection for difficult-to-clean areas.</a:t>
            </a:r>
            <a:endParaRPr lang="en-US" dirty="0"/>
          </a:p>
        </p:txBody>
      </p:sp>
      <p:pic>
        <p:nvPicPr>
          <p:cNvPr id="4102" name="Picture 6">
            <a:extLst>
              <a:ext uri="{FF2B5EF4-FFF2-40B4-BE49-F238E27FC236}">
                <a16:creationId xmlns:a16="http://schemas.microsoft.com/office/drawing/2014/main" id="{DBAECE03-5BC1-6208-5B7A-ED8807E489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39803" y="809146"/>
            <a:ext cx="4047345" cy="24685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A61E5D6-CA99-B1A3-BD10-019E89BB54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5503" y="3580281"/>
            <a:ext cx="4295947" cy="246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80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30" name="Picture 10" descr="Clear Dry Cleaning Garment Bags on a Roll 21 x 4 x 54 x 0.6 | Garment ...">
            <a:extLst>
              <a:ext uri="{FF2B5EF4-FFF2-40B4-BE49-F238E27FC236}">
                <a16:creationId xmlns:a16="http://schemas.microsoft.com/office/drawing/2014/main" id="{47255C30-A44E-2006-5447-5EEA4FDBC6B5}"/>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571237" y="374754"/>
            <a:ext cx="2031033" cy="308673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food wrap barrier">
            <a:extLst>
              <a:ext uri="{FF2B5EF4-FFF2-40B4-BE49-F238E27FC236}">
                <a16:creationId xmlns:a16="http://schemas.microsoft.com/office/drawing/2014/main" id="{2CF9FA2D-863C-308D-F648-D7AB76948B0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2960318" y="1386645"/>
            <a:ext cx="2949503" cy="16048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implastic Chair Cover (Keystone) | Dental Product | Pearson Dental">
            <a:extLst>
              <a:ext uri="{FF2B5EF4-FFF2-40B4-BE49-F238E27FC236}">
                <a16:creationId xmlns:a16="http://schemas.microsoft.com/office/drawing/2014/main" id="{7C151201-BEEB-B47D-518F-FDB81B7449DA}"/>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tretch>
            <a:fillRect/>
          </a:stretch>
        </p:blipFill>
        <p:spPr bwMode="auto">
          <a:xfrm>
            <a:off x="6096000" y="484777"/>
            <a:ext cx="2782825" cy="29504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isposable Medical Barrier Film Roll 4x6 Inch Acrylic Adhesion Custom Logo">
            <a:extLst>
              <a:ext uri="{FF2B5EF4-FFF2-40B4-BE49-F238E27FC236}">
                <a16:creationId xmlns:a16="http://schemas.microsoft.com/office/drawing/2014/main" id="{5E9545FC-2149-2537-9EBE-174E2A9E53C2}"/>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tretch>
            <a:fillRect/>
          </a:stretch>
        </p:blipFill>
        <p:spPr bwMode="auto">
          <a:xfrm>
            <a:off x="9078704" y="484777"/>
            <a:ext cx="2913417" cy="30867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7F310A-47B6-E9BF-2111-428DC359CC66}"/>
              </a:ext>
            </a:extLst>
          </p:cNvPr>
          <p:cNvSpPr>
            <a:spLocks noGrp="1"/>
          </p:cNvSpPr>
          <p:nvPr>
            <p:ph type="title"/>
          </p:nvPr>
        </p:nvSpPr>
        <p:spPr>
          <a:xfrm>
            <a:off x="571237" y="3747247"/>
            <a:ext cx="6771554" cy="2386669"/>
          </a:xfrm>
        </p:spPr>
        <p:txBody>
          <a:bodyPr vert="horz" lIns="91440" tIns="45720" rIns="91440" bIns="45720" rtlCol="0" anchor="ctr">
            <a:normAutofit/>
          </a:bodyPr>
          <a:lstStyle/>
          <a:p>
            <a:pPr algn="ctr"/>
            <a:r>
              <a:rPr lang="en-US" sz="5100" b="1" i="0" kern="1200" cap="all" baseline="0" dirty="0">
                <a:latin typeface="+mj-lt"/>
                <a:ea typeface="+mj-ea"/>
                <a:cs typeface="+mj-cs"/>
              </a:rPr>
              <a:t>USE FDA CLEARED MEDICAL GRADE BARRIERS</a:t>
            </a:r>
          </a:p>
        </p:txBody>
      </p:sp>
      <p:sp>
        <p:nvSpPr>
          <p:cNvPr id="3" name="Content Placeholder 2">
            <a:extLst>
              <a:ext uri="{FF2B5EF4-FFF2-40B4-BE49-F238E27FC236}">
                <a16:creationId xmlns:a16="http://schemas.microsoft.com/office/drawing/2014/main" id="{C87BAEC3-8701-7AB0-FC3D-4DADFBEF393F}"/>
              </a:ext>
            </a:extLst>
          </p:cNvPr>
          <p:cNvSpPr>
            <a:spLocks noGrp="1"/>
          </p:cNvSpPr>
          <p:nvPr>
            <p:ph idx="1"/>
          </p:nvPr>
        </p:nvSpPr>
        <p:spPr>
          <a:xfrm>
            <a:off x="7449798" y="4721902"/>
            <a:ext cx="4416324" cy="1873769"/>
          </a:xfrm>
        </p:spPr>
        <p:txBody>
          <a:bodyPr vert="horz" lIns="91440" tIns="45720" rIns="91440" bIns="45720" rtlCol="0" anchor="ctr">
            <a:normAutofit/>
          </a:bodyPr>
          <a:lstStyle/>
          <a:p>
            <a:pPr marL="0" indent="0">
              <a:buNone/>
            </a:pPr>
            <a:r>
              <a:rPr lang="en-US" sz="3600" kern="1200" dirty="0">
                <a:latin typeface="+mn-lt"/>
                <a:ea typeface="+mn-ea"/>
                <a:cs typeface="+mn-cs"/>
              </a:rPr>
              <a:t>Tested for Viral &amp; Bacterial Penetration</a:t>
            </a:r>
          </a:p>
        </p:txBody>
      </p:sp>
      <p:sp>
        <p:nvSpPr>
          <p:cNvPr id="5" name="&quot;Not Allowed&quot; Symbol 4">
            <a:extLst>
              <a:ext uri="{FF2B5EF4-FFF2-40B4-BE49-F238E27FC236}">
                <a16:creationId xmlns:a16="http://schemas.microsoft.com/office/drawing/2014/main" id="{37913871-87DF-7D12-7C81-484D36975D6E}"/>
              </a:ext>
            </a:extLst>
          </p:cNvPr>
          <p:cNvSpPr/>
          <p:nvPr/>
        </p:nvSpPr>
        <p:spPr>
          <a:xfrm>
            <a:off x="1073940" y="1274663"/>
            <a:ext cx="914400" cy="914400"/>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t Allowed&quot; Symbol 5">
            <a:extLst>
              <a:ext uri="{FF2B5EF4-FFF2-40B4-BE49-F238E27FC236}">
                <a16:creationId xmlns:a16="http://schemas.microsoft.com/office/drawing/2014/main" id="{3060F79F-6C8A-E3D3-5B69-940A397E4974}"/>
              </a:ext>
            </a:extLst>
          </p:cNvPr>
          <p:cNvSpPr/>
          <p:nvPr/>
        </p:nvSpPr>
        <p:spPr>
          <a:xfrm>
            <a:off x="4038649" y="1717372"/>
            <a:ext cx="914400" cy="914400"/>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6103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FAFB-DD36-71E6-61D1-E28358D27AB5}"/>
              </a:ext>
            </a:extLst>
          </p:cNvPr>
          <p:cNvSpPr>
            <a:spLocks noGrp="1"/>
          </p:cNvSpPr>
          <p:nvPr>
            <p:ph type="title"/>
          </p:nvPr>
        </p:nvSpPr>
        <p:spPr>
          <a:xfrm>
            <a:off x="5936110" y="501651"/>
            <a:ext cx="5976740" cy="2306864"/>
          </a:xfrm>
        </p:spPr>
        <p:txBody>
          <a:bodyPr anchor="b">
            <a:noAutofit/>
          </a:bodyPr>
          <a:lstStyle/>
          <a:p>
            <a:pPr algn="ctr"/>
            <a:r>
              <a:rPr lang="en-US" sz="4000" b="1" dirty="0"/>
              <a:t>BARRIERS PREVENT CONTAMINATION OF HARD-TO-CLEAN SURFACES</a:t>
            </a:r>
          </a:p>
        </p:txBody>
      </p:sp>
      <p:sp>
        <p:nvSpPr>
          <p:cNvPr id="3" name="Content Placeholder 2">
            <a:extLst>
              <a:ext uri="{FF2B5EF4-FFF2-40B4-BE49-F238E27FC236}">
                <a16:creationId xmlns:a16="http://schemas.microsoft.com/office/drawing/2014/main" id="{79E01D22-D511-F5AC-19F4-2C864DF3611C}"/>
              </a:ext>
            </a:extLst>
          </p:cNvPr>
          <p:cNvSpPr>
            <a:spLocks noGrp="1"/>
          </p:cNvSpPr>
          <p:nvPr>
            <p:ph idx="1"/>
          </p:nvPr>
        </p:nvSpPr>
        <p:spPr>
          <a:xfrm>
            <a:off x="6235909" y="3310166"/>
            <a:ext cx="5201586" cy="3248327"/>
          </a:xfrm>
        </p:spPr>
        <p:txBody>
          <a:bodyPr anchor="t">
            <a:normAutofit/>
          </a:bodyPr>
          <a:lstStyle/>
          <a:p>
            <a:r>
              <a:rPr lang="en-US" sz="2800" dirty="0"/>
              <a:t>UPHOLSTERY</a:t>
            </a:r>
          </a:p>
          <a:p>
            <a:r>
              <a:rPr lang="en-US" sz="2800" dirty="0"/>
              <a:t>ELECTORONICS</a:t>
            </a:r>
          </a:p>
          <a:p>
            <a:r>
              <a:rPr lang="en-US" sz="2800" dirty="0"/>
              <a:t>CHANGE EVERY PATIENT</a:t>
            </a:r>
          </a:p>
          <a:p>
            <a:r>
              <a:rPr lang="en-US" sz="2800" dirty="0"/>
              <a:t>DIGITAL SENSORS: SEMI-CRITICAL</a:t>
            </a:r>
          </a:p>
        </p:txBody>
      </p:sp>
      <p:pic>
        <p:nvPicPr>
          <p:cNvPr id="5" name="Picture 2">
            <a:extLst>
              <a:ext uri="{FF2B5EF4-FFF2-40B4-BE49-F238E27FC236}">
                <a16:creationId xmlns:a16="http://schemas.microsoft.com/office/drawing/2014/main" id="{B51CD544-AC39-C788-D56A-679A2FFFB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46" r="10995"/>
          <a:stretch/>
        </p:blipFill>
        <p:spPr bwMode="auto">
          <a:xfrm>
            <a:off x="279143" y="299509"/>
            <a:ext cx="2456683" cy="25090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a:extLst>
              <a:ext uri="{FF2B5EF4-FFF2-40B4-BE49-F238E27FC236}">
                <a16:creationId xmlns:a16="http://schemas.microsoft.com/office/drawing/2014/main" id="{5EA1BE15-E841-E95A-B829-8B819EE70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05" b="-1"/>
          <a:stretch/>
        </p:blipFill>
        <p:spPr bwMode="auto">
          <a:xfrm>
            <a:off x="3044085" y="299509"/>
            <a:ext cx="2456683" cy="2509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0B5C8F4-DA1B-5D26-655F-87BDB70CA6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2" r="24534"/>
          <a:stretch/>
        </p:blipFill>
        <p:spPr bwMode="auto">
          <a:xfrm>
            <a:off x="279143" y="3108025"/>
            <a:ext cx="5221625" cy="34504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934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E8CE-368F-CA7A-9B43-FC28434B8CEC}"/>
              </a:ext>
            </a:extLst>
          </p:cNvPr>
          <p:cNvSpPr>
            <a:spLocks noGrp="1"/>
          </p:cNvSpPr>
          <p:nvPr>
            <p:ph type="title"/>
          </p:nvPr>
        </p:nvSpPr>
        <p:spPr/>
        <p:txBody>
          <a:bodyPr>
            <a:normAutofit fontScale="90000"/>
          </a:bodyPr>
          <a:lstStyle/>
          <a:p>
            <a:pPr algn="ctr"/>
            <a:r>
              <a:rPr lang="en-US" b="1" dirty="0"/>
              <a:t>MUST YOU DISNFECT WHEN CHANGE BARRIERS?</a:t>
            </a:r>
          </a:p>
        </p:txBody>
      </p:sp>
      <p:sp>
        <p:nvSpPr>
          <p:cNvPr id="3" name="Content Placeholder 2">
            <a:extLst>
              <a:ext uri="{FF2B5EF4-FFF2-40B4-BE49-F238E27FC236}">
                <a16:creationId xmlns:a16="http://schemas.microsoft.com/office/drawing/2014/main" id="{60AC0154-4880-C270-F884-C0C401482A82}"/>
              </a:ext>
            </a:extLst>
          </p:cNvPr>
          <p:cNvSpPr>
            <a:spLocks noGrp="1"/>
          </p:cNvSpPr>
          <p:nvPr>
            <p:ph idx="1"/>
          </p:nvPr>
        </p:nvSpPr>
        <p:spPr>
          <a:xfrm>
            <a:off x="838200" y="1825625"/>
            <a:ext cx="11202364" cy="1217378"/>
          </a:xfrm>
        </p:spPr>
        <p:txBody>
          <a:bodyPr>
            <a:normAutofit fontScale="92500"/>
          </a:bodyPr>
          <a:lstStyle/>
          <a:p>
            <a:pPr marL="0" indent="0">
              <a:buNone/>
            </a:pPr>
            <a:r>
              <a:rPr lang="en-US" dirty="0"/>
              <a:t>Wipe if contaminated          Wipe               Must be wipe with</a:t>
            </a:r>
          </a:p>
          <a:p>
            <a:pPr marL="0" indent="0">
              <a:buNone/>
            </a:pPr>
            <a:r>
              <a:rPr lang="en-US" dirty="0"/>
              <a:t>                                                           intermediate-level disinfectant</a:t>
            </a:r>
          </a:p>
        </p:txBody>
      </p:sp>
      <p:pic>
        <p:nvPicPr>
          <p:cNvPr id="4" name="Picture 5">
            <a:extLst>
              <a:ext uri="{FF2B5EF4-FFF2-40B4-BE49-F238E27FC236}">
                <a16:creationId xmlns:a16="http://schemas.microsoft.com/office/drawing/2014/main" id="{FFC61967-35BF-06C5-46E4-133B9F9CCC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1" r="5978" b="-2"/>
          <a:stretch/>
        </p:blipFill>
        <p:spPr bwMode="auto">
          <a:xfrm>
            <a:off x="1057102" y="3342041"/>
            <a:ext cx="3335016" cy="307734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a:extLst>
              <a:ext uri="{FF2B5EF4-FFF2-40B4-BE49-F238E27FC236}">
                <a16:creationId xmlns:a16="http://schemas.microsoft.com/office/drawing/2014/main" id="{E1DD9377-B5B9-39C2-EE59-45F2887F8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322" y="3342041"/>
            <a:ext cx="3615119" cy="307734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Large Digital X-ray Sensor Covers | Supply Clinic">
            <a:extLst>
              <a:ext uri="{FF2B5EF4-FFF2-40B4-BE49-F238E27FC236}">
                <a16:creationId xmlns:a16="http://schemas.microsoft.com/office/drawing/2014/main" id="{B4A52896-083E-D691-B5FA-D4AE01F17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875" y="3342041"/>
            <a:ext cx="3915885" cy="29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75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64D8B-05CF-68A4-BB03-3B36FBCDCF07}"/>
              </a:ext>
            </a:extLst>
          </p:cNvPr>
          <p:cNvSpPr>
            <a:spLocks noGrp="1"/>
          </p:cNvSpPr>
          <p:nvPr>
            <p:ph type="title"/>
          </p:nvPr>
        </p:nvSpPr>
        <p:spPr>
          <a:xfrm>
            <a:off x="4586990" y="299508"/>
            <a:ext cx="7325867" cy="1424361"/>
          </a:xfrm>
        </p:spPr>
        <p:txBody>
          <a:bodyPr anchor="b">
            <a:normAutofit/>
          </a:bodyPr>
          <a:lstStyle/>
          <a:p>
            <a:pPr algn="ctr"/>
            <a:r>
              <a:rPr lang="en-US" sz="4000" b="1" dirty="0"/>
              <a:t>PRODUCT SELECTION AND STRATEGIES</a:t>
            </a:r>
          </a:p>
        </p:txBody>
      </p:sp>
      <p:sp>
        <p:nvSpPr>
          <p:cNvPr id="3" name="Content Placeholder 2">
            <a:extLst>
              <a:ext uri="{FF2B5EF4-FFF2-40B4-BE49-F238E27FC236}">
                <a16:creationId xmlns:a16="http://schemas.microsoft.com/office/drawing/2014/main" id="{8A02FF24-0B65-5CD9-FDF1-200BADB87877}"/>
              </a:ext>
            </a:extLst>
          </p:cNvPr>
          <p:cNvSpPr>
            <a:spLocks noGrp="1"/>
          </p:cNvSpPr>
          <p:nvPr>
            <p:ph idx="1"/>
          </p:nvPr>
        </p:nvSpPr>
        <p:spPr>
          <a:xfrm>
            <a:off x="4586990" y="2023672"/>
            <a:ext cx="7435121" cy="4534819"/>
          </a:xfrm>
        </p:spPr>
        <p:txBody>
          <a:bodyPr anchor="t">
            <a:normAutofit/>
          </a:bodyPr>
          <a:lstStyle/>
          <a:p>
            <a:r>
              <a:rPr lang="en-US" sz="2400" dirty="0"/>
              <a:t>EPA intermediate level disinfectant – operatories</a:t>
            </a:r>
          </a:p>
          <a:p>
            <a:r>
              <a:rPr lang="en-US" sz="2400" dirty="0"/>
              <a:t>EPA list of SARS CoV-2 disinfectant</a:t>
            </a:r>
          </a:p>
          <a:p>
            <a:pPr marL="0" indent="0">
              <a:buNone/>
            </a:pPr>
            <a:r>
              <a:rPr lang="en-US" sz="2400" dirty="0"/>
              <a:t>https://www.epa.gov/coronavirus/about-list-n-disinfectants-coronavirus-covid-19-0</a:t>
            </a:r>
          </a:p>
          <a:p>
            <a:r>
              <a:rPr lang="en-US" sz="2400" dirty="0"/>
              <a:t>Extended area &amp; frequency of disinfection protocol – all touch/ transfer surface.</a:t>
            </a:r>
          </a:p>
          <a:p>
            <a:r>
              <a:rPr lang="en-US" sz="2400" dirty="0"/>
              <a:t>Weekly deep cleaning – remove chemicals &amp; dry biofilms</a:t>
            </a:r>
          </a:p>
          <a:p>
            <a:r>
              <a:rPr lang="en-US" sz="2400" dirty="0"/>
              <a:t>Cleaning is essential! </a:t>
            </a:r>
          </a:p>
          <a:p>
            <a:r>
              <a:rPr lang="en-US" sz="2400" dirty="0"/>
              <a:t>Disinfectant fails on unclean surfaces</a:t>
            </a:r>
          </a:p>
          <a:p>
            <a:endParaRPr lang="en-US" sz="1800" dirty="0"/>
          </a:p>
        </p:txBody>
      </p:sp>
      <p:pic>
        <p:nvPicPr>
          <p:cNvPr id="8196" name="Picture 4" descr="Dirty Door Knob Stock Photos, Pictures &amp; Royalty-Free Images - iStock">
            <a:extLst>
              <a:ext uri="{FF2B5EF4-FFF2-40B4-BE49-F238E27FC236}">
                <a16:creationId xmlns:a16="http://schemas.microsoft.com/office/drawing/2014/main" id="{B89265B2-2697-16C4-BD13-9CC620CE1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75" b="11964"/>
          <a:stretch/>
        </p:blipFill>
        <p:spPr bwMode="auto">
          <a:xfrm>
            <a:off x="279144" y="299508"/>
            <a:ext cx="4023034" cy="301039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nfection Control - Central Park West Dentistry">
            <a:extLst>
              <a:ext uri="{FF2B5EF4-FFF2-40B4-BE49-F238E27FC236}">
                <a16:creationId xmlns:a16="http://schemas.microsoft.com/office/drawing/2014/main" id="{39A63888-0D4E-FDA3-65BF-38AA76CF9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53" r="-2" b="23207"/>
          <a:stretch/>
        </p:blipFill>
        <p:spPr bwMode="auto">
          <a:xfrm>
            <a:off x="279144" y="3548095"/>
            <a:ext cx="4023034" cy="301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68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8174-46AB-C5E1-F18C-1FA532208C04}"/>
              </a:ext>
            </a:extLst>
          </p:cNvPr>
          <p:cNvSpPr>
            <a:spLocks noGrp="1"/>
          </p:cNvSpPr>
          <p:nvPr>
            <p:ph type="title"/>
          </p:nvPr>
        </p:nvSpPr>
        <p:spPr>
          <a:xfrm>
            <a:off x="1169234" y="365125"/>
            <a:ext cx="10515600" cy="1325563"/>
          </a:xfrm>
        </p:spPr>
        <p:txBody>
          <a:bodyPr>
            <a:normAutofit/>
          </a:bodyPr>
          <a:lstStyle/>
          <a:p>
            <a:pPr algn="ctr"/>
            <a:r>
              <a:rPr lang="en-US" sz="6000" b="1" dirty="0"/>
              <a:t>Chemical Inventory List</a:t>
            </a:r>
          </a:p>
        </p:txBody>
      </p:sp>
      <p:graphicFrame>
        <p:nvGraphicFramePr>
          <p:cNvPr id="15" name="Content Placeholder 2">
            <a:extLst>
              <a:ext uri="{FF2B5EF4-FFF2-40B4-BE49-F238E27FC236}">
                <a16:creationId xmlns:a16="http://schemas.microsoft.com/office/drawing/2014/main" id="{92B051DE-5803-2402-646F-DA4946EED44F}"/>
              </a:ext>
            </a:extLst>
          </p:cNvPr>
          <p:cNvGraphicFramePr>
            <a:graphicFrameLocks noGrp="1"/>
          </p:cNvGraphicFramePr>
          <p:nvPr>
            <p:ph idx="1"/>
            <p:extLst>
              <p:ext uri="{D42A27DB-BD31-4B8C-83A1-F6EECF244321}">
                <p14:modId xmlns:p14="http://schemas.microsoft.com/office/powerpoint/2010/main" val="1227882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3997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B067-9A89-F1DE-9688-EBD2146120E1}"/>
              </a:ext>
            </a:extLst>
          </p:cNvPr>
          <p:cNvSpPr>
            <a:spLocks noGrp="1"/>
          </p:cNvSpPr>
          <p:nvPr>
            <p:ph type="title"/>
          </p:nvPr>
        </p:nvSpPr>
        <p:spPr>
          <a:xfrm>
            <a:off x="884419" y="3747247"/>
            <a:ext cx="6458371" cy="2386669"/>
          </a:xfrm>
        </p:spPr>
        <p:txBody>
          <a:bodyPr vert="horz" lIns="91440" tIns="45720" rIns="91440" bIns="45720" rtlCol="0" anchor="ctr">
            <a:normAutofit/>
          </a:bodyPr>
          <a:lstStyle/>
          <a:p>
            <a:r>
              <a:rPr lang="en-US" sz="4600" b="1" i="0" kern="1200" cap="all" baseline="0" dirty="0">
                <a:latin typeface="+mj-lt"/>
                <a:ea typeface="+mj-ea"/>
                <a:cs typeface="+mj-cs"/>
              </a:rPr>
              <a:t>ARE YOU CLEANING BEFORE DISINFECTING???</a:t>
            </a:r>
          </a:p>
        </p:txBody>
      </p:sp>
      <p:sp>
        <p:nvSpPr>
          <p:cNvPr id="3" name="Content Placeholder 2">
            <a:extLst>
              <a:ext uri="{FF2B5EF4-FFF2-40B4-BE49-F238E27FC236}">
                <a16:creationId xmlns:a16="http://schemas.microsoft.com/office/drawing/2014/main" id="{D6DBF156-7ADC-AB43-D621-D6F916C6F443}"/>
              </a:ext>
            </a:extLst>
          </p:cNvPr>
          <p:cNvSpPr>
            <a:spLocks noGrp="1"/>
          </p:cNvSpPr>
          <p:nvPr>
            <p:ph idx="1"/>
          </p:nvPr>
        </p:nvSpPr>
        <p:spPr>
          <a:xfrm>
            <a:off x="7449798" y="3736429"/>
            <a:ext cx="4506530" cy="2397488"/>
          </a:xfrm>
        </p:spPr>
        <p:txBody>
          <a:bodyPr vert="horz" lIns="91440" tIns="45720" rIns="91440" bIns="45720" rtlCol="0" anchor="ctr">
            <a:normAutofit/>
          </a:bodyPr>
          <a:lstStyle/>
          <a:p>
            <a:pPr marL="0" indent="0">
              <a:buNone/>
            </a:pPr>
            <a:r>
              <a:rPr lang="en-US" sz="2800" kern="1200" dirty="0">
                <a:latin typeface="+mn-lt"/>
                <a:ea typeface="+mn-ea"/>
                <a:cs typeface="+mn-cs"/>
              </a:rPr>
              <a:t>IF DEPEND ON TECHNIQUE AND PRODUCT SELECTION</a:t>
            </a:r>
          </a:p>
        </p:txBody>
      </p:sp>
      <p:pic>
        <p:nvPicPr>
          <p:cNvPr id="9222" name="Picture 6" descr="Epectations for First Time House Cleaning Service | Hour Maid 888-286-5585">
            <a:extLst>
              <a:ext uri="{FF2B5EF4-FFF2-40B4-BE49-F238E27FC236}">
                <a16:creationId xmlns:a16="http://schemas.microsoft.com/office/drawing/2014/main" id="{9D6E39A3-464F-FED8-F2EE-73D92AE97AC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2105010" y="808139"/>
            <a:ext cx="3822643" cy="254205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6 Tips for Protecting Your Team During Flu Season - Off The Cusp">
            <a:extLst>
              <a:ext uri="{FF2B5EF4-FFF2-40B4-BE49-F238E27FC236}">
                <a16:creationId xmlns:a16="http://schemas.microsoft.com/office/drawing/2014/main" id="{AB0DC5D5-8DA9-E402-B610-D5B26280E5E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6140253" y="808139"/>
            <a:ext cx="4051088" cy="254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532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8A30-6121-007C-B321-89F1D2D9AB1D}"/>
              </a:ext>
            </a:extLst>
          </p:cNvPr>
          <p:cNvSpPr>
            <a:spLocks noGrp="1"/>
          </p:cNvSpPr>
          <p:nvPr>
            <p:ph type="title"/>
          </p:nvPr>
        </p:nvSpPr>
        <p:spPr>
          <a:xfrm>
            <a:off x="838199" y="365125"/>
            <a:ext cx="11123951" cy="1325563"/>
          </a:xfrm>
        </p:spPr>
        <p:txBody>
          <a:bodyPr>
            <a:normAutofit/>
          </a:bodyPr>
          <a:lstStyle/>
          <a:p>
            <a:r>
              <a:rPr lang="en-US" b="1" dirty="0"/>
              <a:t>CLEAN &amp; DISINFECTING – 2 STEPS</a:t>
            </a:r>
          </a:p>
        </p:txBody>
      </p:sp>
      <p:sp>
        <p:nvSpPr>
          <p:cNvPr id="3" name="Content Placeholder 2">
            <a:extLst>
              <a:ext uri="{FF2B5EF4-FFF2-40B4-BE49-F238E27FC236}">
                <a16:creationId xmlns:a16="http://schemas.microsoft.com/office/drawing/2014/main" id="{EB51633C-A704-743D-7512-3A08D8B92E3D}"/>
              </a:ext>
            </a:extLst>
          </p:cNvPr>
          <p:cNvSpPr>
            <a:spLocks/>
          </p:cNvSpPr>
          <p:nvPr/>
        </p:nvSpPr>
        <p:spPr>
          <a:xfrm>
            <a:off x="906025" y="1825625"/>
            <a:ext cx="10947653" cy="701827"/>
          </a:xfrm>
          <a:prstGeom prst="rect">
            <a:avLst/>
          </a:prstGeom>
        </p:spPr>
        <p:txBody>
          <a:bodyPr>
            <a:normAutofit/>
          </a:bodyPr>
          <a:lstStyle/>
          <a:p>
            <a:pPr defTabSz="832104">
              <a:spcAft>
                <a:spcPts val="600"/>
              </a:spcAft>
            </a:pPr>
            <a:r>
              <a:rPr lang="en-US" sz="2800" kern="1200" dirty="0">
                <a:solidFill>
                  <a:srgbClr val="B50000"/>
                </a:solidFill>
                <a:latin typeface="+mn-lt"/>
                <a:ea typeface="+mn-ea"/>
                <a:cs typeface="+mn-cs"/>
              </a:rPr>
              <a:t>             CLEANING                                                DISINFECTING     </a:t>
            </a:r>
            <a:endParaRPr lang="en-US" sz="2800" dirty="0">
              <a:solidFill>
                <a:srgbClr val="C00000"/>
              </a:solidFill>
            </a:endParaRPr>
          </a:p>
        </p:txBody>
      </p:sp>
      <p:pic>
        <p:nvPicPr>
          <p:cNvPr id="10242" name="Picture 2">
            <a:extLst>
              <a:ext uri="{FF2B5EF4-FFF2-40B4-BE49-F238E27FC236}">
                <a16:creationId xmlns:a16="http://schemas.microsoft.com/office/drawing/2014/main" id="{C815A3E6-3755-0A9B-CB18-6C4AE98E5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19227"/>
            <a:ext cx="3245661" cy="26907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D3F0133-4EFA-BC15-2CBC-E6E5973E0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85" y="2753469"/>
            <a:ext cx="3483204" cy="269077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7A3FD38F-5205-870E-22E2-0FBD1A1F2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482" y="2662389"/>
            <a:ext cx="3483205" cy="2690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858AB2-0C63-F5B7-9CE6-4031FCD79548}"/>
              </a:ext>
            </a:extLst>
          </p:cNvPr>
          <p:cNvSpPr txBox="1"/>
          <p:nvPr/>
        </p:nvSpPr>
        <p:spPr>
          <a:xfrm>
            <a:off x="1715728" y="5754897"/>
            <a:ext cx="8921570" cy="428451"/>
          </a:xfrm>
          <a:prstGeom prst="rect">
            <a:avLst/>
          </a:prstGeom>
          <a:noFill/>
        </p:spPr>
        <p:txBody>
          <a:bodyPr wrap="square">
            <a:spAutoFit/>
          </a:bodyPr>
          <a:lstStyle/>
          <a:p>
            <a:pPr defTabSz="832104">
              <a:spcAft>
                <a:spcPts val="600"/>
              </a:spcAft>
            </a:pPr>
            <a:r>
              <a:rPr lang="en-US" sz="2184" kern="1200">
                <a:solidFill>
                  <a:schemeClr val="tx1"/>
                </a:solidFill>
                <a:latin typeface="+mn-lt"/>
                <a:ea typeface="+mn-ea"/>
                <a:cs typeface="+mn-cs"/>
              </a:rPr>
              <a:t>SPRAY                                             WIPE                                  SPRAY </a:t>
            </a:r>
            <a:r>
              <a:rPr lang="en-US" sz="2184" kern="1200">
                <a:solidFill>
                  <a:srgbClr val="B50000"/>
                </a:solidFill>
                <a:latin typeface="+mn-lt"/>
                <a:ea typeface="+mn-ea"/>
                <a:cs typeface="+mn-cs"/>
              </a:rPr>
              <a:t> </a:t>
            </a:r>
            <a:endParaRPr lang="en-US" sz="2400"/>
          </a:p>
        </p:txBody>
      </p:sp>
      <p:sp>
        <p:nvSpPr>
          <p:cNvPr id="6" name="Arrow: Right 5">
            <a:extLst>
              <a:ext uri="{FF2B5EF4-FFF2-40B4-BE49-F238E27FC236}">
                <a16:creationId xmlns:a16="http://schemas.microsoft.com/office/drawing/2014/main" id="{3168C58E-D004-C7EA-8B6E-DFA1D03CDACA}"/>
              </a:ext>
            </a:extLst>
          </p:cNvPr>
          <p:cNvSpPr/>
          <p:nvPr/>
        </p:nvSpPr>
        <p:spPr>
          <a:xfrm>
            <a:off x="3872321" y="3698110"/>
            <a:ext cx="894487" cy="366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98AC63B-4AA8-CA50-83EB-A6D7F595E366}"/>
              </a:ext>
            </a:extLst>
          </p:cNvPr>
          <p:cNvSpPr/>
          <p:nvPr/>
        </p:nvSpPr>
        <p:spPr>
          <a:xfrm>
            <a:off x="7631943" y="3725859"/>
            <a:ext cx="1023142" cy="366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3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24CB-EF82-B06D-C634-A6B203EFF142}"/>
              </a:ext>
            </a:extLst>
          </p:cNvPr>
          <p:cNvSpPr>
            <a:spLocks noGrp="1"/>
          </p:cNvSpPr>
          <p:nvPr>
            <p:ph type="title"/>
          </p:nvPr>
        </p:nvSpPr>
        <p:spPr/>
        <p:txBody>
          <a:bodyPr/>
          <a:lstStyle/>
          <a:p>
            <a:pPr algn="ctr"/>
            <a:r>
              <a:rPr lang="en-US" b="1" dirty="0"/>
              <a:t>CLEAN BEFORE DISINFECTING</a:t>
            </a:r>
          </a:p>
        </p:txBody>
      </p:sp>
      <p:sp>
        <p:nvSpPr>
          <p:cNvPr id="3" name="Content Placeholder 2">
            <a:extLst>
              <a:ext uri="{FF2B5EF4-FFF2-40B4-BE49-F238E27FC236}">
                <a16:creationId xmlns:a16="http://schemas.microsoft.com/office/drawing/2014/main" id="{3CA633E0-2D81-2ABF-9474-4E6C8FDC7F67}"/>
              </a:ext>
            </a:extLst>
          </p:cNvPr>
          <p:cNvSpPr>
            <a:spLocks noGrp="1"/>
          </p:cNvSpPr>
          <p:nvPr>
            <p:ph idx="1"/>
          </p:nvPr>
        </p:nvSpPr>
        <p:spPr>
          <a:xfrm>
            <a:off x="838199" y="1825624"/>
            <a:ext cx="10959059" cy="1603375"/>
          </a:xfrm>
        </p:spPr>
        <p:txBody>
          <a:bodyPr>
            <a:normAutofit fontScale="85000" lnSpcReduction="20000"/>
          </a:bodyPr>
          <a:lstStyle/>
          <a:p>
            <a:pPr marL="0" indent="0">
              <a:buNone/>
            </a:pPr>
            <a:r>
              <a:rPr lang="en-US" dirty="0">
                <a:solidFill>
                  <a:srgbClr val="000000"/>
                </a:solidFill>
                <a:latin typeface="Arial" panose="020B0604020202020204" pitchFamily="34" charset="0"/>
              </a:rPr>
              <a:t>S</a:t>
            </a:r>
            <a:r>
              <a:rPr lang="en-US" b="0" i="0" dirty="0">
                <a:solidFill>
                  <a:srgbClr val="000000"/>
                </a:solidFill>
                <a:effectLst/>
                <a:latin typeface="Arial" panose="020B0604020202020204" pitchFamily="34" charset="0"/>
              </a:rPr>
              <a:t>urface precleaning and disinfecting by the wipe-discard-wipe technique. Precleaning consists of (A) obtaining a fresh surface wipe, (B) wiping the surface to clean it, and (C) discarding the wipe. Disinfection is (D) obtaining a fresh surface wipe and (E) wiping the surface again, followed by the appropriate contact time.</a:t>
            </a:r>
            <a:endParaRPr lang="en-US" dirty="0"/>
          </a:p>
        </p:txBody>
      </p:sp>
      <p:pic>
        <p:nvPicPr>
          <p:cNvPr id="11266" name="Picture 2">
            <a:extLst>
              <a:ext uri="{FF2B5EF4-FFF2-40B4-BE49-F238E27FC236}">
                <a16:creationId xmlns:a16="http://schemas.microsoft.com/office/drawing/2014/main" id="{ACE43E31-3C8E-380E-13F1-3F3F89114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81" y="4014549"/>
            <a:ext cx="2654808" cy="226773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08B8C1CF-2B17-D427-52C0-E405E546F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698" y="4014551"/>
            <a:ext cx="2935575" cy="226773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F0B812BD-DCFD-7AA3-B3F4-0D19D7530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380" y="4014550"/>
            <a:ext cx="2512392" cy="226773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836BB6A2-B8A5-516D-B4E7-1F9412581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9250" y="4014549"/>
            <a:ext cx="2699078" cy="226773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842B727F-C40D-5585-7C18-C98DB8C892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9512" y="4112691"/>
            <a:ext cx="2369195" cy="226773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6C04C186-F133-D3F0-E3EC-9F09504956C9}"/>
              </a:ext>
            </a:extLst>
          </p:cNvPr>
          <p:cNvSpPr/>
          <p:nvPr/>
        </p:nvSpPr>
        <p:spPr>
          <a:xfrm>
            <a:off x="2891881" y="4906097"/>
            <a:ext cx="658942" cy="340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2ABA7013-320D-9EB7-9C2C-98F7136CBA2B}"/>
              </a:ext>
            </a:extLst>
          </p:cNvPr>
          <p:cNvSpPr/>
          <p:nvPr/>
        </p:nvSpPr>
        <p:spPr>
          <a:xfrm>
            <a:off x="5322629" y="4834011"/>
            <a:ext cx="662260" cy="340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DF1D31A2-DE34-67DE-92CB-23309126F659}"/>
              </a:ext>
            </a:extLst>
          </p:cNvPr>
          <p:cNvSpPr/>
          <p:nvPr/>
        </p:nvSpPr>
        <p:spPr>
          <a:xfrm>
            <a:off x="7438634" y="4850450"/>
            <a:ext cx="709194" cy="340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E14E208-688E-A95D-8BDD-C999BE97FDBC}"/>
              </a:ext>
            </a:extLst>
          </p:cNvPr>
          <p:cNvSpPr/>
          <p:nvPr/>
        </p:nvSpPr>
        <p:spPr>
          <a:xfrm>
            <a:off x="9649749" y="4834012"/>
            <a:ext cx="584949" cy="340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485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descr="Infection Control: Sterilization and Disinfection Procedures at Premier Family Dentistry ...">
            <a:extLst>
              <a:ext uri="{FF2B5EF4-FFF2-40B4-BE49-F238E27FC236}">
                <a16:creationId xmlns:a16="http://schemas.microsoft.com/office/drawing/2014/main" id="{79432106-A7AF-2DAB-F8D1-7F078861E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58" r="-2" b="-2"/>
          <a:stretch/>
        </p:blipFill>
        <p:spPr bwMode="auto">
          <a:xfrm>
            <a:off x="7474515" y="3425642"/>
            <a:ext cx="4717485" cy="34323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75412A-774E-1903-7501-C74EDBC69258}"/>
              </a:ext>
            </a:extLst>
          </p:cNvPr>
          <p:cNvSpPr>
            <a:spLocks noGrp="1"/>
          </p:cNvSpPr>
          <p:nvPr>
            <p:ph type="title"/>
          </p:nvPr>
        </p:nvSpPr>
        <p:spPr>
          <a:xfrm>
            <a:off x="1500136" y="590062"/>
            <a:ext cx="5141964" cy="2838938"/>
          </a:xfrm>
        </p:spPr>
        <p:txBody>
          <a:bodyPr vert="horz" lIns="91440" tIns="45720" rIns="91440" bIns="45720" rtlCol="0" anchor="b">
            <a:normAutofit/>
          </a:bodyPr>
          <a:lstStyle/>
          <a:p>
            <a:r>
              <a:rPr lang="en-US" sz="5400" b="1" i="0" kern="1200" cap="all" baseline="0" dirty="0">
                <a:latin typeface="+mj-lt"/>
                <a:ea typeface="+mj-ea"/>
                <a:cs typeface="+mj-cs"/>
              </a:rPr>
              <a:t>LEAVE FOR STATED TIME</a:t>
            </a:r>
          </a:p>
        </p:txBody>
      </p:sp>
      <p:pic>
        <p:nvPicPr>
          <p:cNvPr id="13314" name="Picture 2" descr="Infection Control in our Dental Office | Dentist in Lititz, PA">
            <a:extLst>
              <a:ext uri="{FF2B5EF4-FFF2-40B4-BE49-F238E27FC236}">
                <a16:creationId xmlns:a16="http://schemas.microsoft.com/office/drawing/2014/main" id="{A5FE547C-31EB-A27B-E3EC-5D5F40F0862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5" r="10009"/>
          <a:stretch/>
        </p:blipFill>
        <p:spPr bwMode="auto">
          <a:xfrm>
            <a:off x="7474527" y="10"/>
            <a:ext cx="4711700" cy="350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009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68B6-6044-94F7-FC14-4A66C8063112}"/>
              </a:ext>
            </a:extLst>
          </p:cNvPr>
          <p:cNvSpPr>
            <a:spLocks noGrp="1"/>
          </p:cNvSpPr>
          <p:nvPr>
            <p:ph type="title"/>
          </p:nvPr>
        </p:nvSpPr>
        <p:spPr>
          <a:xfrm>
            <a:off x="838200" y="193809"/>
            <a:ext cx="10515600" cy="1496879"/>
          </a:xfrm>
        </p:spPr>
        <p:txBody>
          <a:bodyPr>
            <a:normAutofit/>
          </a:bodyPr>
          <a:lstStyle/>
          <a:p>
            <a:pPr algn="ctr"/>
            <a:r>
              <a:rPr lang="en-US" b="1" dirty="0"/>
              <a:t>MICROBIAL RESISTANT TO KILLING</a:t>
            </a:r>
          </a:p>
        </p:txBody>
      </p:sp>
      <p:sp>
        <p:nvSpPr>
          <p:cNvPr id="3" name="Content Placeholder 2">
            <a:extLst>
              <a:ext uri="{FF2B5EF4-FFF2-40B4-BE49-F238E27FC236}">
                <a16:creationId xmlns:a16="http://schemas.microsoft.com/office/drawing/2014/main" id="{27BE8CF5-D05A-FB4B-1D7C-AAD3988EDDDF}"/>
              </a:ext>
            </a:extLst>
          </p:cNvPr>
          <p:cNvSpPr>
            <a:spLocks noGrp="1"/>
          </p:cNvSpPr>
          <p:nvPr>
            <p:ph idx="1"/>
          </p:nvPr>
        </p:nvSpPr>
        <p:spPr>
          <a:xfrm>
            <a:off x="838199" y="1528997"/>
            <a:ext cx="11183911" cy="5329003"/>
          </a:xfrm>
        </p:spPr>
        <p:txBody>
          <a:bodyPr>
            <a:normAutofit fontScale="77500" lnSpcReduction="20000"/>
          </a:bodyPr>
          <a:lstStyle/>
          <a:p>
            <a:pPr marL="0" indent="0">
              <a:lnSpc>
                <a:spcPct val="100000"/>
              </a:lnSpc>
              <a:buNone/>
            </a:pPr>
            <a:r>
              <a:rPr lang="en-US" dirty="0">
                <a:solidFill>
                  <a:srgbClr val="C00000"/>
                </a:solidFill>
              </a:rPr>
              <a:t>              </a:t>
            </a:r>
            <a:r>
              <a:rPr lang="en-US" sz="3100" dirty="0">
                <a:solidFill>
                  <a:srgbClr val="7030A0"/>
                </a:solidFill>
              </a:rPr>
              <a:t>Prion</a:t>
            </a:r>
          </a:p>
          <a:p>
            <a:pPr marL="0" indent="0">
              <a:lnSpc>
                <a:spcPct val="100000"/>
              </a:lnSpc>
              <a:buNone/>
            </a:pPr>
            <a:r>
              <a:rPr lang="en-US" sz="2000" dirty="0">
                <a:solidFill>
                  <a:srgbClr val="C00000"/>
                </a:solidFill>
              </a:rPr>
              <a:t>Sterilization     </a:t>
            </a:r>
            <a:r>
              <a:rPr lang="en-US" sz="3100" dirty="0">
                <a:solidFill>
                  <a:srgbClr val="C00000"/>
                </a:solidFill>
              </a:rPr>
              <a:t>Bacterial Endospore</a:t>
            </a:r>
          </a:p>
          <a:p>
            <a:pPr marL="0" indent="0">
              <a:buNone/>
            </a:pPr>
            <a:r>
              <a:rPr lang="en-US" dirty="0">
                <a:solidFill>
                  <a:srgbClr val="C00000"/>
                </a:solidFill>
              </a:rPr>
              <a:t>              </a:t>
            </a:r>
            <a:r>
              <a:rPr lang="en-US" sz="3100" dirty="0">
                <a:solidFill>
                  <a:srgbClr val="C00000"/>
                </a:solidFill>
              </a:rPr>
              <a:t>Fungal Spore</a:t>
            </a:r>
          </a:p>
          <a:p>
            <a:pPr marL="0" indent="0">
              <a:buNone/>
            </a:pPr>
            <a:endParaRPr lang="en-US" dirty="0"/>
          </a:p>
          <a:p>
            <a:pPr marL="0" indent="0">
              <a:buNone/>
            </a:pPr>
            <a:r>
              <a:rPr lang="en-US" sz="2000" dirty="0"/>
              <a:t>Intermediate</a:t>
            </a:r>
            <a:r>
              <a:rPr lang="en-US" dirty="0"/>
              <a:t>    </a:t>
            </a:r>
            <a:r>
              <a:rPr lang="en-US" sz="3100" dirty="0"/>
              <a:t>Mycobacteria – Mycobacterium Tuberculosis </a:t>
            </a:r>
          </a:p>
          <a:p>
            <a:pPr marL="0" indent="0">
              <a:buNone/>
            </a:pPr>
            <a:r>
              <a:rPr lang="en-US" sz="1800" dirty="0"/>
              <a:t>Level Disinfection  </a:t>
            </a:r>
            <a:r>
              <a:rPr lang="en-US" sz="3100" dirty="0"/>
              <a:t>Nonlipid or small viruses (non enveloped) polio, virus, enterovirus</a:t>
            </a:r>
          </a:p>
          <a:p>
            <a:pPr marL="0" indent="0">
              <a:buNone/>
            </a:pPr>
            <a:r>
              <a:rPr lang="en-US" sz="2800" dirty="0"/>
              <a:t>                   </a:t>
            </a:r>
            <a:r>
              <a:rPr lang="en-US" sz="3100" dirty="0"/>
              <a:t>Fungi</a:t>
            </a:r>
          </a:p>
          <a:p>
            <a:pPr marL="0" indent="0">
              <a:buNone/>
            </a:pPr>
            <a:endParaRPr lang="en-US" sz="1800" dirty="0">
              <a:solidFill>
                <a:srgbClr val="0070C0"/>
              </a:solidFill>
            </a:endParaRPr>
          </a:p>
          <a:p>
            <a:pPr marL="0" indent="0">
              <a:buNone/>
            </a:pPr>
            <a:endParaRPr lang="en-US" sz="1800" dirty="0">
              <a:solidFill>
                <a:srgbClr val="0070C0"/>
              </a:solidFill>
            </a:endParaRPr>
          </a:p>
          <a:p>
            <a:pPr marL="0" indent="0">
              <a:buNone/>
            </a:pPr>
            <a:r>
              <a:rPr lang="en-US" sz="1800" dirty="0">
                <a:solidFill>
                  <a:srgbClr val="0070C0"/>
                </a:solidFill>
              </a:rPr>
              <a:t>Low level      </a:t>
            </a:r>
            <a:r>
              <a:rPr lang="en-US" sz="3100" dirty="0">
                <a:solidFill>
                  <a:srgbClr val="0070C0"/>
                </a:solidFill>
              </a:rPr>
              <a:t>Vegetative bacteria- Pseudomonas, Staphylococcus aureus</a:t>
            </a:r>
          </a:p>
          <a:p>
            <a:pPr marL="0" indent="0">
              <a:buNone/>
            </a:pPr>
            <a:r>
              <a:rPr lang="en-US" sz="1800" dirty="0">
                <a:solidFill>
                  <a:srgbClr val="0070C0"/>
                </a:solidFill>
              </a:rPr>
              <a:t>Hospital        </a:t>
            </a:r>
            <a:r>
              <a:rPr lang="en-US" sz="2800" dirty="0">
                <a:solidFill>
                  <a:srgbClr val="0070C0"/>
                </a:solidFill>
              </a:rPr>
              <a:t>Lipid (enveloped) or medium-sized viruses – Herpes simplex virus, hepatitis A, B</a:t>
            </a:r>
          </a:p>
          <a:p>
            <a:pPr marL="0" indent="0">
              <a:buNone/>
            </a:pPr>
            <a:r>
              <a:rPr lang="en-US" sz="1800" dirty="0">
                <a:solidFill>
                  <a:srgbClr val="0070C0"/>
                </a:solidFill>
              </a:rPr>
              <a:t>Disinfection   </a:t>
            </a:r>
            <a:r>
              <a:rPr lang="en-US" sz="3100" dirty="0">
                <a:solidFill>
                  <a:srgbClr val="0070C0"/>
                </a:solidFill>
              </a:rPr>
              <a:t>and C virus, HIV, Ebola, </a:t>
            </a:r>
            <a:r>
              <a:rPr lang="en-US" sz="3100" dirty="0">
                <a:solidFill>
                  <a:srgbClr val="0070C0"/>
                </a:solidFill>
                <a:highlight>
                  <a:srgbClr val="FFFF00"/>
                </a:highlight>
              </a:rPr>
              <a:t>SARS CoV-2</a:t>
            </a:r>
          </a:p>
          <a:p>
            <a:pPr marL="0" indent="0">
              <a:buNone/>
            </a:pPr>
            <a:endParaRPr lang="en-US" sz="2400" dirty="0">
              <a:solidFill>
                <a:srgbClr val="0070C0"/>
              </a:solidFill>
            </a:endParaRPr>
          </a:p>
          <a:p>
            <a:pPr marL="0" indent="0">
              <a:buNone/>
            </a:pPr>
            <a:r>
              <a:rPr lang="en-US" sz="2400" dirty="0">
                <a:solidFill>
                  <a:srgbClr val="0070C0"/>
                </a:solidFill>
              </a:rPr>
              <a:t>               </a:t>
            </a:r>
            <a:endParaRPr lang="en-US" sz="2800" dirty="0">
              <a:solidFill>
                <a:srgbClr val="0070C0"/>
              </a:solidFill>
            </a:endParaRPr>
          </a:p>
        </p:txBody>
      </p:sp>
      <p:sp>
        <p:nvSpPr>
          <p:cNvPr id="5" name="Left Brace 4">
            <a:extLst>
              <a:ext uri="{FF2B5EF4-FFF2-40B4-BE49-F238E27FC236}">
                <a16:creationId xmlns:a16="http://schemas.microsoft.com/office/drawing/2014/main" id="{18A834EC-3ACB-D8DF-3B8C-12F5DCCA5033}"/>
              </a:ext>
            </a:extLst>
          </p:cNvPr>
          <p:cNvSpPr/>
          <p:nvPr/>
        </p:nvSpPr>
        <p:spPr>
          <a:xfrm>
            <a:off x="1886887" y="1528997"/>
            <a:ext cx="390993" cy="1496880"/>
          </a:xfrm>
          <a:prstGeom prst="leftBrace">
            <a:avLst>
              <a:gd name="adj1" fmla="val 8333"/>
              <a:gd name="adj2" fmla="val 4875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F06991EB-6080-5C23-2536-E13D90A0AFC7}"/>
              </a:ext>
            </a:extLst>
          </p:cNvPr>
          <p:cNvSpPr/>
          <p:nvPr/>
        </p:nvSpPr>
        <p:spPr>
          <a:xfrm>
            <a:off x="2082383" y="3066558"/>
            <a:ext cx="390993" cy="13255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C7E35B0F-5228-F134-D7A9-9EF81488A44F}"/>
              </a:ext>
            </a:extLst>
          </p:cNvPr>
          <p:cNvSpPr/>
          <p:nvPr/>
        </p:nvSpPr>
        <p:spPr>
          <a:xfrm>
            <a:off x="1691390" y="4781862"/>
            <a:ext cx="390993" cy="13255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806E34B9-A851-0119-DF86-90416F80D1E0}"/>
              </a:ext>
            </a:extLst>
          </p:cNvPr>
          <p:cNvSpPr/>
          <p:nvPr/>
        </p:nvSpPr>
        <p:spPr>
          <a:xfrm>
            <a:off x="11198352" y="3066558"/>
            <a:ext cx="390992" cy="29295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0063A473-2C7C-59C9-D0AE-F910BE101967}"/>
              </a:ext>
            </a:extLst>
          </p:cNvPr>
          <p:cNvSpPr txBox="1"/>
          <p:nvPr/>
        </p:nvSpPr>
        <p:spPr>
          <a:xfrm>
            <a:off x="11589344" y="3066558"/>
            <a:ext cx="535275" cy="3259645"/>
          </a:xfrm>
          <a:prstGeom prst="rect">
            <a:avLst/>
          </a:prstGeom>
          <a:noFill/>
        </p:spPr>
        <p:txBody>
          <a:bodyPr vert="wordArtVert" wrap="square" rtlCol="0">
            <a:spAutoFit/>
          </a:bodyPr>
          <a:lstStyle/>
          <a:p>
            <a:r>
              <a:rPr lang="en-US" dirty="0">
                <a:solidFill>
                  <a:srgbClr val="FF0000"/>
                </a:solidFill>
              </a:rPr>
              <a:t>SURFACES</a:t>
            </a:r>
          </a:p>
        </p:txBody>
      </p:sp>
    </p:spTree>
    <p:extLst>
      <p:ext uri="{BB962C8B-B14F-4D97-AF65-F5344CB8AC3E}">
        <p14:creationId xmlns:p14="http://schemas.microsoft.com/office/powerpoint/2010/main" val="4273972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5494-DF6C-B1DA-3150-B9AFA87E78A1}"/>
              </a:ext>
            </a:extLst>
          </p:cNvPr>
          <p:cNvSpPr>
            <a:spLocks noGrp="1"/>
          </p:cNvSpPr>
          <p:nvPr>
            <p:ph type="title"/>
          </p:nvPr>
        </p:nvSpPr>
        <p:spPr>
          <a:xfrm>
            <a:off x="964021" y="222720"/>
            <a:ext cx="10515600" cy="2318114"/>
          </a:xfrm>
        </p:spPr>
        <p:txBody>
          <a:bodyPr>
            <a:normAutofit fontScale="90000"/>
          </a:bodyPr>
          <a:lstStyle/>
          <a:p>
            <a:pPr algn="ctr"/>
            <a:r>
              <a:rPr lang="en-US" dirty="0"/>
              <a:t>What is the active ingredient???</a:t>
            </a:r>
            <a:br>
              <a:rPr lang="en-US" dirty="0"/>
            </a:br>
            <a:r>
              <a:rPr lang="en-US" dirty="0"/>
              <a:t>What product clean best??</a:t>
            </a:r>
            <a:br>
              <a:rPr lang="en-US" dirty="0"/>
            </a:br>
            <a:r>
              <a:rPr lang="en-US" dirty="0"/>
              <a:t>What is the contact time???</a:t>
            </a:r>
            <a:br>
              <a:rPr lang="en-US" dirty="0"/>
            </a:br>
            <a:endParaRPr lang="en-US" dirty="0"/>
          </a:p>
        </p:txBody>
      </p:sp>
      <p:pic>
        <p:nvPicPr>
          <p:cNvPr id="14338" name="Picture 2" descr="CaviWipes HP Disinfecting Wipes">
            <a:extLst>
              <a:ext uri="{FF2B5EF4-FFF2-40B4-BE49-F238E27FC236}">
                <a16:creationId xmlns:a16="http://schemas.microsoft.com/office/drawing/2014/main" id="{8ACC8A4E-58C1-300C-B83F-F887ED0ACD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365D1E5A-06BA-F31A-4D2E-4865699E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514" y="4748685"/>
            <a:ext cx="1625652" cy="156120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FD 333 Alcohol Based Disinfectant Wipes 14cm X 22cm 110 Wipes/Canister 1/Pack Particularly Durr Dental - CDF333A0140">
            <a:extLst>
              <a:ext uri="{FF2B5EF4-FFF2-40B4-BE49-F238E27FC236}">
                <a16:creationId xmlns:a16="http://schemas.microsoft.com/office/drawing/2014/main" id="{5563D66D-3447-5D48-3FA4-699B50510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916" y="2485480"/>
            <a:ext cx="1625652" cy="1769854"/>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Lysol Disinfecting Wipes Early Morning Breeze - 80.0 Ea">
            <a:extLst>
              <a:ext uri="{FF2B5EF4-FFF2-40B4-BE49-F238E27FC236}">
                <a16:creationId xmlns:a16="http://schemas.microsoft.com/office/drawing/2014/main" id="{FCF57F4D-538F-68B1-A49B-1514BFDA7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335" y="2662401"/>
            <a:ext cx="1924589" cy="157606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a16="http://schemas.microsoft.com/office/drawing/2014/main" id="{4FDD1A94-91DE-8ED8-A0B8-9B3A73D31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8618" y="4391351"/>
            <a:ext cx="1780521" cy="2049856"/>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a:extLst>
              <a:ext uri="{FF2B5EF4-FFF2-40B4-BE49-F238E27FC236}">
                <a16:creationId xmlns:a16="http://schemas.microsoft.com/office/drawing/2014/main" id="{C71F8121-81F7-6966-2148-EE6FD27D11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0773" y="4490278"/>
            <a:ext cx="147750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Image result for disinfecting wipes in dental">
            <a:extLst>
              <a:ext uri="{FF2B5EF4-FFF2-40B4-BE49-F238E27FC236}">
                <a16:creationId xmlns:a16="http://schemas.microsoft.com/office/drawing/2014/main" id="{71AB0FC5-C093-DE70-165E-A06100828A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3161" y="2383592"/>
            <a:ext cx="225742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CaviWipes Towelettes (Large: 6&quot; x 6.75&quot;) 160/Can">
            <a:extLst>
              <a:ext uri="{FF2B5EF4-FFF2-40B4-BE49-F238E27FC236}">
                <a16:creationId xmlns:a16="http://schemas.microsoft.com/office/drawing/2014/main" id="{1FA3B82A-CB33-A4D9-032D-4B1C61B34C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2437" y="4391350"/>
            <a:ext cx="1924589" cy="1924589"/>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Image result for disinfecting wipes in dental">
            <a:extLst>
              <a:ext uri="{FF2B5EF4-FFF2-40B4-BE49-F238E27FC236}">
                <a16:creationId xmlns:a16="http://schemas.microsoft.com/office/drawing/2014/main" id="{17FB9F04-8088-70CD-62F0-AE0C76E357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0222" y="2451715"/>
            <a:ext cx="15906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Image result for disinfecting wipes in dental">
            <a:extLst>
              <a:ext uri="{FF2B5EF4-FFF2-40B4-BE49-F238E27FC236}">
                <a16:creationId xmlns:a16="http://schemas.microsoft.com/office/drawing/2014/main" id="{C7246564-0C28-EBC7-B481-AB0DD695AF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4819" y="2462213"/>
            <a:ext cx="1933575"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05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F97B62E-BC72-6DB0-0336-FD1D87AA7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57" r="209" b="-1"/>
          <a:stretch/>
        </p:blipFill>
        <p:spPr bwMode="auto">
          <a:xfrm>
            <a:off x="275284" y="52716"/>
            <a:ext cx="4317456" cy="3640423"/>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54942BC-086B-DCD0-9FEB-B8CF281607BE}"/>
              </a:ext>
            </a:extLst>
          </p:cNvPr>
          <p:cNvSpPr>
            <a:spLocks noGrp="1"/>
          </p:cNvSpPr>
          <p:nvPr>
            <p:ph idx="1"/>
          </p:nvPr>
        </p:nvSpPr>
        <p:spPr>
          <a:xfrm>
            <a:off x="6881744" y="1408263"/>
            <a:ext cx="4498537" cy="5164924"/>
          </a:xfrm>
        </p:spPr>
        <p:txBody>
          <a:bodyPr anchor="t">
            <a:normAutofit/>
          </a:bodyPr>
          <a:lstStyle/>
          <a:p>
            <a:r>
              <a:rPr lang="en-US" b="0" i="0" dirty="0">
                <a:effectLst/>
                <a:latin typeface="Arial" panose="020B0604020202020204" pitchFamily="34" charset="0"/>
              </a:rPr>
              <a:t>Germicidal disposable wipes with tuberculocidal activity</a:t>
            </a:r>
          </a:p>
          <a:p>
            <a:r>
              <a:rPr lang="en-US" b="0" i="0" dirty="0">
                <a:effectLst/>
                <a:latin typeface="Arial" panose="020B0604020202020204" pitchFamily="34" charset="0"/>
              </a:rPr>
              <a:t> Synthetic phenol disinfectant.</a:t>
            </a:r>
          </a:p>
          <a:p>
            <a:r>
              <a:rPr lang="en-US" dirty="0">
                <a:latin typeface="Arial" panose="020B0604020202020204" pitchFamily="34" charset="0"/>
              </a:rPr>
              <a:t>E</a:t>
            </a:r>
            <a:r>
              <a:rPr lang="en-US" b="0" i="0" dirty="0">
                <a:effectLst/>
                <a:latin typeface="Arial" panose="020B0604020202020204" pitchFamily="34" charset="0"/>
              </a:rPr>
              <a:t>PA is classified as a high-level disinfectant.</a:t>
            </a:r>
          </a:p>
          <a:p>
            <a:r>
              <a:rPr lang="en-US" b="0" i="0" dirty="0">
                <a:effectLst/>
                <a:latin typeface="Arial" panose="020B0604020202020204" pitchFamily="34" charset="0"/>
              </a:rPr>
              <a:t>Alcoho</a:t>
            </a:r>
            <a:r>
              <a:rPr lang="en-US" dirty="0">
                <a:latin typeface="Arial" panose="020B0604020202020204" pitchFamily="34" charset="0"/>
              </a:rPr>
              <a:t>l</a:t>
            </a:r>
            <a:endParaRPr lang="en-US" b="0" i="0" dirty="0">
              <a:effectLst/>
              <a:latin typeface="Arial" panose="020B0604020202020204" pitchFamily="34" charset="0"/>
            </a:endParaRPr>
          </a:p>
          <a:p>
            <a:endParaRPr lang="en-US" sz="1800" dirty="0"/>
          </a:p>
        </p:txBody>
      </p:sp>
      <p:pic>
        <p:nvPicPr>
          <p:cNvPr id="15364" name="Picture 4">
            <a:extLst>
              <a:ext uri="{FF2B5EF4-FFF2-40B4-BE49-F238E27FC236}">
                <a16:creationId xmlns:a16="http://schemas.microsoft.com/office/drawing/2014/main" id="{D19F785A-93B8-4BBF-1F7D-E82894BE1B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5" r="10238" b="-3"/>
          <a:stretch/>
        </p:blipFill>
        <p:spPr bwMode="auto">
          <a:xfrm>
            <a:off x="1354013"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392B4651-80F5-1C5A-0EF0-56F32621AE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41" r="6412" b="3"/>
          <a:stretch/>
        </p:blipFill>
        <p:spPr bwMode="auto">
          <a:xfrm>
            <a:off x="4175869" y="2271459"/>
            <a:ext cx="2367798" cy="2367798"/>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216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DD4D-CBD0-E527-F86F-55377DD7710E}"/>
              </a:ext>
            </a:extLst>
          </p:cNvPr>
          <p:cNvSpPr>
            <a:spLocks noGrp="1"/>
          </p:cNvSpPr>
          <p:nvPr>
            <p:ph type="title"/>
          </p:nvPr>
        </p:nvSpPr>
        <p:spPr>
          <a:xfrm>
            <a:off x="838200" y="198395"/>
            <a:ext cx="11167280" cy="1492293"/>
          </a:xfrm>
        </p:spPr>
        <p:txBody>
          <a:bodyPr>
            <a:normAutofit/>
          </a:bodyPr>
          <a:lstStyle/>
          <a:p>
            <a:r>
              <a:rPr lang="en-US" sz="4400" dirty="0"/>
              <a:t>ONE OFFICE…… TOO MANY PRODUCT</a:t>
            </a:r>
          </a:p>
        </p:txBody>
      </p:sp>
      <p:sp>
        <p:nvSpPr>
          <p:cNvPr id="3" name="Content Placeholder 2">
            <a:extLst>
              <a:ext uri="{FF2B5EF4-FFF2-40B4-BE49-F238E27FC236}">
                <a16:creationId xmlns:a16="http://schemas.microsoft.com/office/drawing/2014/main" id="{EFA56290-951B-5758-93CE-E552F8E188DA}"/>
              </a:ext>
            </a:extLst>
          </p:cNvPr>
          <p:cNvSpPr>
            <a:spLocks noGrp="1"/>
          </p:cNvSpPr>
          <p:nvPr>
            <p:ph idx="1"/>
          </p:nvPr>
        </p:nvSpPr>
        <p:spPr>
          <a:xfrm>
            <a:off x="838200" y="1424067"/>
            <a:ext cx="11167281" cy="3627618"/>
          </a:xfrm>
        </p:spPr>
        <p:txBody>
          <a:bodyPr>
            <a:normAutofit fontScale="62500" lnSpcReduction="20000"/>
          </a:bodyPr>
          <a:lstStyle/>
          <a:p>
            <a:pPr>
              <a:buFont typeface="Wingdings" panose="05000000000000000000" pitchFamily="2" charset="2"/>
              <a:buChar char="§"/>
            </a:pPr>
            <a:r>
              <a:rPr lang="en-US" dirty="0"/>
              <a:t>Not all product clean the same. </a:t>
            </a:r>
          </a:p>
          <a:p>
            <a:pPr>
              <a:buFont typeface="Wingdings" panose="05000000000000000000" pitchFamily="2" charset="2"/>
              <a:buChar char="§"/>
            </a:pPr>
            <a:r>
              <a:rPr lang="en-US" dirty="0"/>
              <a:t>A product with more water less alcohol is going to dissolve proteins more easily and clean things more easily.</a:t>
            </a:r>
          </a:p>
          <a:p>
            <a:pPr>
              <a:buFont typeface="Wingdings" panose="05000000000000000000" pitchFamily="2" charset="2"/>
              <a:buChar char="§"/>
            </a:pPr>
            <a:r>
              <a:rPr lang="en-US" dirty="0"/>
              <a:t>A product with high alcohol  had a chance of fixing protein to surface depending on the product.</a:t>
            </a:r>
          </a:p>
          <a:p>
            <a:pPr>
              <a:buFont typeface="Wingdings" panose="05000000000000000000" pitchFamily="2" charset="2"/>
              <a:buChar char="§"/>
            </a:pPr>
            <a:r>
              <a:rPr lang="en-US" dirty="0"/>
              <a:t>With those more alcohol products is even more important that the cleaning steps are complete.</a:t>
            </a:r>
          </a:p>
          <a:p>
            <a:pPr marL="0" indent="0">
              <a:buNone/>
            </a:pPr>
            <a:r>
              <a:rPr lang="en-US" b="1" dirty="0"/>
              <a:t>MAKING OWN WIPES???</a:t>
            </a:r>
          </a:p>
          <a:p>
            <a:pPr marL="0" indent="0">
              <a:buNone/>
            </a:pPr>
            <a:r>
              <a:rPr lang="en-US" dirty="0"/>
              <a:t>The problem is that may not be variable some periods of time. It could degrade the chemical disinfectant. Use all right a way do not store it. </a:t>
            </a:r>
          </a:p>
          <a:p>
            <a:pPr marL="0" indent="0">
              <a:buNone/>
            </a:pPr>
            <a:r>
              <a:rPr lang="en-US" dirty="0"/>
              <a:t>When buying a wipes, there is a lot of testing that the wipe is compatible in time with the chemistry of the disinfectant. </a:t>
            </a:r>
          </a:p>
          <a:p>
            <a:pPr marL="0" indent="0">
              <a:buNone/>
            </a:pPr>
            <a:endParaRPr lang="en-US" dirty="0"/>
          </a:p>
          <a:p>
            <a:pPr marL="0" indent="0">
              <a:buNone/>
            </a:pPr>
            <a:endParaRPr lang="en-US" dirty="0"/>
          </a:p>
          <a:p>
            <a:endParaRPr lang="en-US" dirty="0"/>
          </a:p>
        </p:txBody>
      </p:sp>
      <p:pic>
        <p:nvPicPr>
          <p:cNvPr id="16386" name="Picture 2" descr="Image result for Surface Disinfectant Wipes">
            <a:extLst>
              <a:ext uri="{FF2B5EF4-FFF2-40B4-BE49-F238E27FC236}">
                <a16:creationId xmlns:a16="http://schemas.microsoft.com/office/drawing/2014/main" id="{0E78D1BE-62E5-2B07-D9A5-6934ADE18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913700"/>
            <a:ext cx="2324725" cy="189678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Surface Disinfectant Wipes">
            <a:extLst>
              <a:ext uri="{FF2B5EF4-FFF2-40B4-BE49-F238E27FC236}">
                <a16:creationId xmlns:a16="http://schemas.microsoft.com/office/drawing/2014/main" id="{0D2A10D6-EAF7-07D4-D262-9921E4318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076" y="4913700"/>
            <a:ext cx="2762327" cy="184926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Lysol® Disinfecting Wipes, Early Morning Breeze, 80 Wipes (RAC89347)">
            <a:extLst>
              <a:ext uri="{FF2B5EF4-FFF2-40B4-BE49-F238E27FC236}">
                <a16:creationId xmlns:a16="http://schemas.microsoft.com/office/drawing/2014/main" id="{3E382AE0-16F4-7C43-C36C-256D1AB3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227" y="4913700"/>
            <a:ext cx="2531052" cy="19443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aviWipes Towelettes (Large: 6&quot; x 6.75&quot;) 160/Can">
            <a:extLst>
              <a:ext uri="{FF2B5EF4-FFF2-40B4-BE49-F238E27FC236}">
                <a16:creationId xmlns:a16="http://schemas.microsoft.com/office/drawing/2014/main" id="{A23E716D-DECD-41DC-4571-7B3492EA2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3692" y="4872607"/>
            <a:ext cx="2071232" cy="184926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4X4 GAUZE">
            <a:extLst>
              <a:ext uri="{FF2B5EF4-FFF2-40B4-BE49-F238E27FC236}">
                <a16:creationId xmlns:a16="http://schemas.microsoft.com/office/drawing/2014/main" id="{F6167954-7B93-651D-CD2F-E7E0CDEBC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6073" y="4855241"/>
            <a:ext cx="2339408" cy="180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150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68FD9-D23D-D87A-31C5-A3253B0F9D16}"/>
              </a:ext>
            </a:extLst>
          </p:cNvPr>
          <p:cNvSpPr>
            <a:spLocks noGrp="1"/>
          </p:cNvSpPr>
          <p:nvPr>
            <p:ph type="title"/>
          </p:nvPr>
        </p:nvSpPr>
        <p:spPr>
          <a:xfrm>
            <a:off x="6059054" y="299509"/>
            <a:ext cx="5978045" cy="1918397"/>
          </a:xfrm>
        </p:spPr>
        <p:txBody>
          <a:bodyPr anchor="b">
            <a:normAutofit/>
          </a:bodyPr>
          <a:lstStyle/>
          <a:p>
            <a:pPr algn="ctr"/>
            <a:r>
              <a:rPr lang="en-US" sz="4000" b="1" dirty="0"/>
              <a:t>ULTRAVIOLATE GERMICIDAL IRRADIATION</a:t>
            </a:r>
          </a:p>
        </p:txBody>
      </p:sp>
      <p:sp>
        <p:nvSpPr>
          <p:cNvPr id="3" name="Content Placeholder 2">
            <a:extLst>
              <a:ext uri="{FF2B5EF4-FFF2-40B4-BE49-F238E27FC236}">
                <a16:creationId xmlns:a16="http://schemas.microsoft.com/office/drawing/2014/main" id="{A3F4B5ED-A84B-2DEF-A44F-2A0C38199DC8}"/>
              </a:ext>
            </a:extLst>
          </p:cNvPr>
          <p:cNvSpPr>
            <a:spLocks noGrp="1"/>
          </p:cNvSpPr>
          <p:nvPr>
            <p:ph idx="1"/>
          </p:nvPr>
        </p:nvSpPr>
        <p:spPr>
          <a:xfrm>
            <a:off x="6220919" y="2645922"/>
            <a:ext cx="5201584" cy="4054681"/>
          </a:xfrm>
        </p:spPr>
        <p:txBody>
          <a:bodyPr anchor="t">
            <a:normAutofit/>
          </a:bodyPr>
          <a:lstStyle/>
          <a:p>
            <a:r>
              <a:rPr lang="en-US" sz="2800" dirty="0"/>
              <a:t>Targets air &amp; surfaces</a:t>
            </a:r>
          </a:p>
          <a:p>
            <a:r>
              <a:rPr lang="en-US" sz="2800" dirty="0"/>
              <a:t>Directional (shadows)</a:t>
            </a:r>
          </a:p>
          <a:p>
            <a:r>
              <a:rPr lang="en-US" sz="2800" dirty="0"/>
              <a:t>Must vacate room at higher doses</a:t>
            </a:r>
          </a:p>
          <a:p>
            <a:r>
              <a:rPr lang="en-US" sz="2800" dirty="0"/>
              <a:t>Efficacy requires specific dosage, airflow, time</a:t>
            </a:r>
          </a:p>
          <a:p>
            <a:r>
              <a:rPr lang="en-US" sz="2800" dirty="0"/>
              <a:t>Lights degrade over time</a:t>
            </a:r>
          </a:p>
        </p:txBody>
      </p:sp>
      <p:pic>
        <p:nvPicPr>
          <p:cNvPr id="17410" name="Picture 2" descr="UV Light Disinfection for Dental Offices | RD UVC System">
            <a:extLst>
              <a:ext uri="{FF2B5EF4-FFF2-40B4-BE49-F238E27FC236}">
                <a16:creationId xmlns:a16="http://schemas.microsoft.com/office/drawing/2014/main" id="{D83441A3-E4D9-D683-316E-4BBACB8A1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08" r="12512" b="1"/>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531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B61A-5815-FA8E-B44A-9E4626A059BD}"/>
              </a:ext>
            </a:extLst>
          </p:cNvPr>
          <p:cNvSpPr>
            <a:spLocks noGrp="1"/>
          </p:cNvSpPr>
          <p:nvPr>
            <p:ph type="title"/>
          </p:nvPr>
        </p:nvSpPr>
        <p:spPr>
          <a:xfrm>
            <a:off x="803775" y="555398"/>
            <a:ext cx="10798611" cy="1313173"/>
          </a:xfrm>
        </p:spPr>
        <p:txBody>
          <a:bodyPr anchor="b">
            <a:noAutofit/>
          </a:bodyPr>
          <a:lstStyle/>
          <a:p>
            <a:r>
              <a:rPr lang="en-US" b="1" dirty="0"/>
              <a:t>The Next Level of Dental Protection </a:t>
            </a:r>
          </a:p>
        </p:txBody>
      </p:sp>
      <p:sp>
        <p:nvSpPr>
          <p:cNvPr id="3" name="Content Placeholder 2">
            <a:extLst>
              <a:ext uri="{FF2B5EF4-FFF2-40B4-BE49-F238E27FC236}">
                <a16:creationId xmlns:a16="http://schemas.microsoft.com/office/drawing/2014/main" id="{E148750A-9602-820D-AF26-D0D9430000E5}"/>
              </a:ext>
            </a:extLst>
          </p:cNvPr>
          <p:cNvSpPr>
            <a:spLocks noGrp="1"/>
          </p:cNvSpPr>
          <p:nvPr>
            <p:ph idx="1"/>
          </p:nvPr>
        </p:nvSpPr>
        <p:spPr>
          <a:xfrm>
            <a:off x="882063" y="2422202"/>
            <a:ext cx="5973191" cy="1865208"/>
          </a:xfrm>
        </p:spPr>
        <p:txBody>
          <a:bodyPr anchor="t">
            <a:normAutofit/>
          </a:bodyPr>
          <a:lstStyle/>
          <a:p>
            <a:r>
              <a:rPr lang="en-US" sz="2800" dirty="0"/>
              <a:t>Intraoral aerosol management</a:t>
            </a:r>
          </a:p>
          <a:p>
            <a:r>
              <a:rPr lang="en-US" sz="2800" dirty="0"/>
              <a:t>Extraoral Aerosol management</a:t>
            </a:r>
          </a:p>
          <a:p>
            <a:r>
              <a:rPr lang="en-US" sz="2800" dirty="0"/>
              <a:t>Indoor air quality</a:t>
            </a:r>
          </a:p>
        </p:txBody>
      </p:sp>
      <p:pic>
        <p:nvPicPr>
          <p:cNvPr id="19464" name="Picture 8" descr="Product Image">
            <a:extLst>
              <a:ext uri="{FF2B5EF4-FFF2-40B4-BE49-F238E27FC236}">
                <a16:creationId xmlns:a16="http://schemas.microsoft.com/office/drawing/2014/main" id="{138CBF0E-3476-33A1-ABEE-2570CE9B3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5" r="3" b="8407"/>
          <a:stretch/>
        </p:blipFill>
        <p:spPr bwMode="auto">
          <a:xfrm>
            <a:off x="9203961" y="3339237"/>
            <a:ext cx="2773180" cy="3300386"/>
          </a:xfrm>
          <a:custGeom>
            <a:avLst/>
            <a:gdLst/>
            <a:ahLst/>
            <a:cxnLst/>
            <a:rect l="l" t="t" r="r" b="b"/>
            <a:pathLst>
              <a:path w="2627170" h="3300386">
                <a:moveTo>
                  <a:pt x="1650193" y="0"/>
                </a:moveTo>
                <a:cubicBezTo>
                  <a:pt x="1991959" y="0"/>
                  <a:pt x="2309459" y="103896"/>
                  <a:pt x="2572831" y="281827"/>
                </a:cubicBezTo>
                <a:lnTo>
                  <a:pt x="2627170" y="322461"/>
                </a:lnTo>
                <a:lnTo>
                  <a:pt x="2627170" y="2977925"/>
                </a:lnTo>
                <a:lnTo>
                  <a:pt x="2572831" y="3018559"/>
                </a:lnTo>
                <a:cubicBezTo>
                  <a:pt x="2309459" y="3196490"/>
                  <a:pt x="1991959" y="3300386"/>
                  <a:pt x="1650193" y="3300386"/>
                </a:cubicBezTo>
                <a:cubicBezTo>
                  <a:pt x="738817" y="3300386"/>
                  <a:pt x="0" y="2561569"/>
                  <a:pt x="0" y="1650193"/>
                </a:cubicBezTo>
                <a:cubicBezTo>
                  <a:pt x="0" y="738817"/>
                  <a:pt x="738817" y="0"/>
                  <a:pt x="1650193" y="0"/>
                </a:cubicBezTo>
                <a:close/>
              </a:path>
            </a:pathLst>
          </a:custGeom>
          <a:noFill/>
          <a:extLst>
            <a:ext uri="{909E8E84-426E-40DD-AFC4-6F175D3DCCD1}">
              <a14:hiddenFill xmlns:a14="http://schemas.microsoft.com/office/drawing/2010/main">
                <a:solidFill>
                  <a:srgbClr val="FFFFFF"/>
                </a:solidFill>
              </a14:hiddenFill>
            </a:ext>
          </a:extLst>
        </p:spPr>
      </p:pic>
      <p:pic>
        <p:nvPicPr>
          <p:cNvPr id="19462" name="Picture 6" descr="Image result for Dental Suction System">
            <a:extLst>
              <a:ext uri="{FF2B5EF4-FFF2-40B4-BE49-F238E27FC236}">
                <a16:creationId xmlns:a16="http://schemas.microsoft.com/office/drawing/2014/main" id="{5C78DD40-2060-8ABD-C264-46FA3D784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20" r="8207" b="3"/>
          <a:stretch/>
        </p:blipFill>
        <p:spPr bwMode="auto">
          <a:xfrm>
            <a:off x="5418683" y="3630441"/>
            <a:ext cx="3316450" cy="2421200"/>
          </a:xfrm>
          <a:custGeom>
            <a:avLst/>
            <a:gdLst/>
            <a:ahLst/>
            <a:cxnLst/>
            <a:rect l="l" t="t" r="r" b="b"/>
            <a:pathLst>
              <a:path w="3043141" h="2157245">
                <a:moveTo>
                  <a:pt x="1521570" y="0"/>
                </a:moveTo>
                <a:cubicBezTo>
                  <a:pt x="2361911" y="0"/>
                  <a:pt x="3043141" y="681231"/>
                  <a:pt x="3043141" y="1521571"/>
                </a:cubicBezTo>
                <a:cubicBezTo>
                  <a:pt x="3043141" y="1731656"/>
                  <a:pt x="3000564" y="1931797"/>
                  <a:pt x="2923568" y="2113835"/>
                </a:cubicBezTo>
                <a:lnTo>
                  <a:pt x="2902657" y="2157245"/>
                </a:lnTo>
                <a:lnTo>
                  <a:pt x="140484" y="2157245"/>
                </a:lnTo>
                <a:lnTo>
                  <a:pt x="119573" y="2113835"/>
                </a:lnTo>
                <a:cubicBezTo>
                  <a:pt x="42577" y="1931797"/>
                  <a:pt x="0" y="1731656"/>
                  <a:pt x="0" y="1521571"/>
                </a:cubicBezTo>
                <a:cubicBezTo>
                  <a:pt x="0" y="681231"/>
                  <a:pt x="681230" y="0"/>
                  <a:pt x="1521570" y="0"/>
                </a:cubicBezTo>
                <a:close/>
              </a:path>
            </a:pathLst>
          </a:custGeom>
          <a:noFill/>
          <a:extLst>
            <a:ext uri="{909E8E84-426E-40DD-AFC4-6F175D3DCCD1}">
              <a14:hiddenFill xmlns:a14="http://schemas.microsoft.com/office/drawing/2010/main">
                <a:solidFill>
                  <a:srgbClr val="FFFFFF"/>
                </a:solidFill>
              </a14:hiddenFill>
            </a:ext>
          </a:extLst>
        </p:spPr>
      </p:pic>
      <p:pic>
        <p:nvPicPr>
          <p:cNvPr id="19466" name="Picture 10" descr="Dentist Edina Minnesota | Dentist Isolite">
            <a:extLst>
              <a:ext uri="{FF2B5EF4-FFF2-40B4-BE49-F238E27FC236}">
                <a16:creationId xmlns:a16="http://schemas.microsoft.com/office/drawing/2014/main" id="{27D92937-C58A-4B84-EC9F-61C472529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177" y="4437395"/>
            <a:ext cx="2977478" cy="186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9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EDA3-2492-A488-87C3-D7D1C607972D}"/>
              </a:ext>
            </a:extLst>
          </p:cNvPr>
          <p:cNvSpPr>
            <a:spLocks noGrp="1"/>
          </p:cNvSpPr>
          <p:nvPr>
            <p:ph type="title"/>
          </p:nvPr>
        </p:nvSpPr>
        <p:spPr>
          <a:xfrm>
            <a:off x="989352" y="194872"/>
            <a:ext cx="10867868" cy="1259174"/>
          </a:xfrm>
        </p:spPr>
        <p:txBody>
          <a:bodyPr anchor="b">
            <a:normAutofit/>
          </a:bodyPr>
          <a:lstStyle/>
          <a:p>
            <a:r>
              <a:rPr lang="en-US" sz="5400" b="1" dirty="0"/>
              <a:t>Workplace Labeling</a:t>
            </a:r>
          </a:p>
        </p:txBody>
      </p:sp>
      <p:sp>
        <p:nvSpPr>
          <p:cNvPr id="3" name="Content Placeholder 2">
            <a:extLst>
              <a:ext uri="{FF2B5EF4-FFF2-40B4-BE49-F238E27FC236}">
                <a16:creationId xmlns:a16="http://schemas.microsoft.com/office/drawing/2014/main" id="{0582870D-6784-07AF-0F4A-1D1FA37AC501}"/>
              </a:ext>
            </a:extLst>
          </p:cNvPr>
          <p:cNvSpPr>
            <a:spLocks noGrp="1"/>
          </p:cNvSpPr>
          <p:nvPr>
            <p:ph idx="1"/>
          </p:nvPr>
        </p:nvSpPr>
        <p:spPr>
          <a:xfrm>
            <a:off x="1244185" y="1738860"/>
            <a:ext cx="6325848" cy="4924268"/>
          </a:xfrm>
        </p:spPr>
        <p:txBody>
          <a:bodyPr anchor="t">
            <a:normAutofit/>
          </a:bodyPr>
          <a:lstStyle/>
          <a:p>
            <a:pPr marL="0" indent="0">
              <a:buNone/>
            </a:pPr>
            <a:r>
              <a:rPr lang="en-US" sz="2800" dirty="0"/>
              <a:t>Requirements for workplace labeling:</a:t>
            </a:r>
          </a:p>
          <a:p>
            <a:r>
              <a:rPr lang="en-US" sz="2800" dirty="0"/>
              <a:t>GHS compliance labels are recommended for consistency</a:t>
            </a:r>
          </a:p>
          <a:p>
            <a:r>
              <a:rPr lang="en-US" sz="2800" dirty="0"/>
              <a:t>Product on their original containers normally have adequate labeling and do not need relabeling</a:t>
            </a:r>
          </a:p>
          <a:p>
            <a:r>
              <a:rPr lang="en-US" sz="2800" dirty="0"/>
              <a:t>Unmarked containers must have labels placed on them</a:t>
            </a:r>
          </a:p>
          <a:p>
            <a:r>
              <a:rPr lang="en-US" sz="2800" dirty="0"/>
              <a:t>Train employee to understand how to read labels</a:t>
            </a:r>
          </a:p>
        </p:txBody>
      </p:sp>
      <p:pic>
        <p:nvPicPr>
          <p:cNvPr id="2050" name="Picture 2" descr="GHS Secondary Chemical Labeling System - YouTube">
            <a:extLst>
              <a:ext uri="{FF2B5EF4-FFF2-40B4-BE49-F238E27FC236}">
                <a16:creationId xmlns:a16="http://schemas.microsoft.com/office/drawing/2014/main" id="{6A78DC42-812E-B4EB-FBCA-73DD2F02F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45" r="25629" b="1"/>
          <a:stretch/>
        </p:blipFill>
        <p:spPr bwMode="auto">
          <a:xfrm>
            <a:off x="8289560" y="2206897"/>
            <a:ext cx="3327194" cy="398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81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2E4-38E1-6A92-251E-3D8A4C3DBDB8}"/>
              </a:ext>
            </a:extLst>
          </p:cNvPr>
          <p:cNvSpPr>
            <a:spLocks noGrp="1"/>
          </p:cNvSpPr>
          <p:nvPr>
            <p:ph type="title"/>
          </p:nvPr>
        </p:nvSpPr>
        <p:spPr/>
        <p:txBody>
          <a:bodyPr/>
          <a:lstStyle/>
          <a:p>
            <a:r>
              <a:rPr lang="en-US" sz="4800" b="1" dirty="0"/>
              <a:t>Routes of Disease Transmission</a:t>
            </a:r>
            <a:endParaRPr lang="en-US" b="1" dirty="0"/>
          </a:p>
        </p:txBody>
      </p:sp>
      <p:sp>
        <p:nvSpPr>
          <p:cNvPr id="3" name="Content Placeholder 2">
            <a:extLst>
              <a:ext uri="{FF2B5EF4-FFF2-40B4-BE49-F238E27FC236}">
                <a16:creationId xmlns:a16="http://schemas.microsoft.com/office/drawing/2014/main" id="{6989269B-100E-4297-A217-C329097C5AC7}"/>
              </a:ext>
            </a:extLst>
          </p:cNvPr>
          <p:cNvSpPr>
            <a:spLocks noGrp="1"/>
          </p:cNvSpPr>
          <p:nvPr>
            <p:ph idx="1"/>
          </p:nvPr>
        </p:nvSpPr>
        <p:spPr/>
        <p:txBody>
          <a:bodyPr>
            <a:normAutofit fontScale="92500"/>
          </a:bodyPr>
          <a:lstStyle/>
          <a:p>
            <a:r>
              <a:rPr lang="en-US" sz="3200" dirty="0"/>
              <a:t>Direct contact (contact with microorganisms at the source, e.g., the patient’s mouth, handshake) </a:t>
            </a:r>
          </a:p>
          <a:p>
            <a:r>
              <a:rPr lang="en-US" sz="3200" dirty="0"/>
              <a:t>Indirect contact (contact with an infected object, e.g., contaminated instruments, door handle, and surfaces) </a:t>
            </a:r>
          </a:p>
          <a:p>
            <a:r>
              <a:rPr lang="en-US" sz="3200" dirty="0"/>
              <a:t>Droplet transmission coming in contact with droplets form infected person (i.e. saliva droplets from a sneeze)-5 microns  </a:t>
            </a:r>
          </a:p>
          <a:p>
            <a:r>
              <a:rPr lang="en-US" sz="3200" dirty="0"/>
              <a:t>Airborne (inhalation of evaporated droplets containing microorganisms that remain in the air coming from an infected person, i.e., aerosols, sharing room and breathing the same air)</a:t>
            </a:r>
          </a:p>
          <a:p>
            <a:endParaRPr lang="en-US" dirty="0"/>
          </a:p>
        </p:txBody>
      </p:sp>
    </p:spTree>
    <p:extLst>
      <p:ext uri="{BB962C8B-B14F-4D97-AF65-F5344CB8AC3E}">
        <p14:creationId xmlns:p14="http://schemas.microsoft.com/office/powerpoint/2010/main" val="1289741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8059-9C6E-36EF-6B74-F0444228CF01}"/>
              </a:ext>
            </a:extLst>
          </p:cNvPr>
          <p:cNvSpPr>
            <a:spLocks noGrp="1"/>
          </p:cNvSpPr>
          <p:nvPr>
            <p:ph type="title"/>
          </p:nvPr>
        </p:nvSpPr>
        <p:spPr>
          <a:xfrm>
            <a:off x="838200" y="897609"/>
            <a:ext cx="10086352" cy="1001676"/>
          </a:xfrm>
        </p:spPr>
        <p:txBody>
          <a:bodyPr anchor="b">
            <a:normAutofit/>
          </a:bodyPr>
          <a:lstStyle/>
          <a:p>
            <a:pPr algn="ctr"/>
            <a:r>
              <a:rPr lang="en-US" b="1" dirty="0"/>
              <a:t>Breaking the Chain of Infection</a:t>
            </a:r>
          </a:p>
        </p:txBody>
      </p:sp>
      <p:sp>
        <p:nvSpPr>
          <p:cNvPr id="3" name="Content Placeholder 2">
            <a:extLst>
              <a:ext uri="{FF2B5EF4-FFF2-40B4-BE49-F238E27FC236}">
                <a16:creationId xmlns:a16="http://schemas.microsoft.com/office/drawing/2014/main" id="{600C9185-07F4-CF9E-BE06-E15A4A72E2EF}"/>
              </a:ext>
            </a:extLst>
          </p:cNvPr>
          <p:cNvSpPr>
            <a:spLocks noGrp="1"/>
          </p:cNvSpPr>
          <p:nvPr>
            <p:ph idx="1"/>
          </p:nvPr>
        </p:nvSpPr>
        <p:spPr>
          <a:xfrm>
            <a:off x="1364104" y="2796894"/>
            <a:ext cx="5630083" cy="3376895"/>
          </a:xfrm>
        </p:spPr>
        <p:txBody>
          <a:bodyPr anchor="t">
            <a:normAutofit/>
          </a:bodyPr>
          <a:lstStyle/>
          <a:p>
            <a:r>
              <a:rPr lang="en-US" sz="2800" dirty="0"/>
              <a:t>Ventilation</a:t>
            </a:r>
          </a:p>
          <a:p>
            <a:r>
              <a:rPr lang="en-US" sz="2800" dirty="0"/>
              <a:t>Filtration</a:t>
            </a:r>
          </a:p>
          <a:p>
            <a:r>
              <a:rPr lang="en-US" sz="2800" dirty="0"/>
              <a:t>Air disruption</a:t>
            </a:r>
          </a:p>
          <a:p>
            <a:r>
              <a:rPr lang="en-US" sz="2800" dirty="0"/>
              <a:t>Disinfection technologies</a:t>
            </a:r>
          </a:p>
        </p:txBody>
      </p:sp>
      <p:pic>
        <p:nvPicPr>
          <p:cNvPr id="20482" name="Picture 2" descr="Image result for breaking the chain of infection from the air">
            <a:extLst>
              <a:ext uri="{FF2B5EF4-FFF2-40B4-BE49-F238E27FC236}">
                <a16:creationId xmlns:a16="http://schemas.microsoft.com/office/drawing/2014/main" id="{74EDE930-EE3F-DCF5-98A4-3210B9F9FE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0602" y="2563459"/>
            <a:ext cx="4687621" cy="305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41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011D-CC1E-58E8-99C6-8C1E9233904C}"/>
              </a:ext>
            </a:extLst>
          </p:cNvPr>
          <p:cNvSpPr>
            <a:spLocks noGrp="1"/>
          </p:cNvSpPr>
          <p:nvPr>
            <p:ph type="title"/>
          </p:nvPr>
        </p:nvSpPr>
        <p:spPr/>
        <p:txBody>
          <a:bodyPr/>
          <a:lstStyle/>
          <a:p>
            <a:pPr algn="ctr"/>
            <a:r>
              <a:rPr lang="en-US" b="1" dirty="0"/>
              <a:t>Aerosol and Aerosol Management</a:t>
            </a:r>
          </a:p>
        </p:txBody>
      </p:sp>
      <p:pic>
        <p:nvPicPr>
          <p:cNvPr id="4" name="Picture 2" descr="Dental Unit Water Lines: Re-Entry into Practice Post Pandemic">
            <a:extLst>
              <a:ext uri="{FF2B5EF4-FFF2-40B4-BE49-F238E27FC236}">
                <a16:creationId xmlns:a16="http://schemas.microsoft.com/office/drawing/2014/main" id="{3546D978-20D8-AF86-D57E-D1085E7D3F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7346" y="1647825"/>
            <a:ext cx="3309782" cy="20749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omprehensive Review on Ultrasonic Scaling for Dental Hygienists -  Today&amp;#39;s RDH">
            <a:extLst>
              <a:ext uri="{FF2B5EF4-FFF2-40B4-BE49-F238E27FC236}">
                <a16:creationId xmlns:a16="http://schemas.microsoft.com/office/drawing/2014/main" id="{77816699-5A6F-8C6A-86D6-DD4B01BF4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126" y="1669257"/>
            <a:ext cx="3730171" cy="2074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ntal Waterline Compliance">
            <a:extLst>
              <a:ext uri="{FF2B5EF4-FFF2-40B4-BE49-F238E27FC236}">
                <a16:creationId xmlns:a16="http://schemas.microsoft.com/office/drawing/2014/main" id="{6228FFD1-6524-6E2A-AB38-35A104F3A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7295" y="1647825"/>
            <a:ext cx="2881503" cy="207493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Image result for sneezing into the air">
            <a:extLst>
              <a:ext uri="{FF2B5EF4-FFF2-40B4-BE49-F238E27FC236}">
                <a16:creationId xmlns:a16="http://schemas.microsoft.com/office/drawing/2014/main" id="{8FFB82EE-6F97-9DEA-B4E5-08F4F7A28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346" y="4092315"/>
            <a:ext cx="3309782" cy="218762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erson singing">
            <a:extLst>
              <a:ext uri="{FF2B5EF4-FFF2-40B4-BE49-F238E27FC236}">
                <a16:creationId xmlns:a16="http://schemas.microsoft.com/office/drawing/2014/main" id="{63E64F74-ECA6-BE34-B5C7-265A8A6B9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2126" y="4092314"/>
            <a:ext cx="3610644" cy="218762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Friends talking">
            <a:extLst>
              <a:ext uri="{FF2B5EF4-FFF2-40B4-BE49-F238E27FC236}">
                <a16:creationId xmlns:a16="http://schemas.microsoft.com/office/drawing/2014/main" id="{99C056A3-B4A5-8A86-3B14-970EF7DBF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7768" y="4092314"/>
            <a:ext cx="3001030" cy="218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293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D0F3-9EA9-D39E-6E54-FDCA04C02C2E}"/>
              </a:ext>
            </a:extLst>
          </p:cNvPr>
          <p:cNvSpPr>
            <a:spLocks noGrp="1"/>
          </p:cNvSpPr>
          <p:nvPr>
            <p:ph type="title"/>
          </p:nvPr>
        </p:nvSpPr>
        <p:spPr>
          <a:xfrm>
            <a:off x="457200" y="704538"/>
            <a:ext cx="4412419" cy="2863121"/>
          </a:xfrm>
        </p:spPr>
        <p:txBody>
          <a:bodyPr vert="horz" lIns="91440" tIns="45720" rIns="91440" bIns="45720" rtlCol="0" anchor="t">
            <a:normAutofit/>
          </a:bodyPr>
          <a:lstStyle/>
          <a:p>
            <a:pPr algn="r"/>
            <a:r>
              <a:rPr lang="en-US" sz="6200" b="1" i="0" kern="1200" cap="all" baseline="0" dirty="0">
                <a:latin typeface="+mj-lt"/>
                <a:ea typeface="+mj-ea"/>
                <a:cs typeface="+mj-cs"/>
              </a:rPr>
              <a:t>Viruses' “life” on Surfaces</a:t>
            </a:r>
          </a:p>
        </p:txBody>
      </p:sp>
      <p:sp>
        <p:nvSpPr>
          <p:cNvPr id="22534" name="Content Placeholder 22533">
            <a:extLst>
              <a:ext uri="{FF2B5EF4-FFF2-40B4-BE49-F238E27FC236}">
                <a16:creationId xmlns:a16="http://schemas.microsoft.com/office/drawing/2014/main" id="{F3C9AE32-29A1-D9A5-D383-29A8A25790D1}"/>
              </a:ext>
            </a:extLst>
          </p:cNvPr>
          <p:cNvSpPr>
            <a:spLocks noGrp="1"/>
          </p:cNvSpPr>
          <p:nvPr>
            <p:ph idx="1"/>
          </p:nvPr>
        </p:nvSpPr>
        <p:spPr>
          <a:xfrm>
            <a:off x="1049311" y="4272197"/>
            <a:ext cx="3820306" cy="2109553"/>
          </a:xfrm>
        </p:spPr>
        <p:txBody>
          <a:bodyPr vert="horz" lIns="91440" tIns="45720" rIns="91440" bIns="45720" rtlCol="0">
            <a:normAutofit/>
          </a:bodyPr>
          <a:lstStyle/>
          <a:p>
            <a:pPr marL="0" indent="0">
              <a:buNone/>
            </a:pPr>
            <a:r>
              <a:rPr lang="en-US" kern="1200" dirty="0">
                <a:latin typeface="+mn-lt"/>
                <a:ea typeface="+mn-ea"/>
                <a:cs typeface="+mn-cs"/>
              </a:rPr>
              <a:t>Number of hours similar viruses to SAR-oV-2 live on surfaces.</a:t>
            </a:r>
          </a:p>
        </p:txBody>
      </p:sp>
      <p:pic>
        <p:nvPicPr>
          <p:cNvPr id="22530" name="Picture 2" descr="How long can the COVID-19 live on different surfaces? - Vejthani Hospital">
            <a:extLst>
              <a:ext uri="{FF2B5EF4-FFF2-40B4-BE49-F238E27FC236}">
                <a16:creationId xmlns:a16="http://schemas.microsoft.com/office/drawing/2014/main" id="{C0894E6E-C18A-9330-CF94-72A31D142B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13223" y="292607"/>
            <a:ext cx="6039578" cy="654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4382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CE64-CEE0-3D64-3BBC-1ECB3B859D77}"/>
              </a:ext>
            </a:extLst>
          </p:cNvPr>
          <p:cNvSpPr>
            <a:spLocks noGrp="1"/>
          </p:cNvSpPr>
          <p:nvPr>
            <p:ph type="title"/>
          </p:nvPr>
        </p:nvSpPr>
        <p:spPr>
          <a:xfrm>
            <a:off x="5500768" y="501651"/>
            <a:ext cx="6412087" cy="1716255"/>
          </a:xfrm>
        </p:spPr>
        <p:txBody>
          <a:bodyPr anchor="b">
            <a:normAutofit fontScale="90000"/>
          </a:bodyPr>
          <a:lstStyle/>
          <a:p>
            <a:pPr algn="ctr"/>
            <a:r>
              <a:rPr lang="en-US" b="1" dirty="0"/>
              <a:t>Benefits if Air Purification/Ventilation</a:t>
            </a:r>
          </a:p>
        </p:txBody>
      </p:sp>
      <p:sp>
        <p:nvSpPr>
          <p:cNvPr id="3" name="Content Placeholder 2">
            <a:extLst>
              <a:ext uri="{FF2B5EF4-FFF2-40B4-BE49-F238E27FC236}">
                <a16:creationId xmlns:a16="http://schemas.microsoft.com/office/drawing/2014/main" id="{9D22E10C-D292-6CE1-FF06-6C7BA05D42D4}"/>
              </a:ext>
            </a:extLst>
          </p:cNvPr>
          <p:cNvSpPr>
            <a:spLocks noGrp="1"/>
          </p:cNvSpPr>
          <p:nvPr>
            <p:ph idx="1"/>
          </p:nvPr>
        </p:nvSpPr>
        <p:spPr>
          <a:xfrm>
            <a:off x="6250900" y="2645922"/>
            <a:ext cx="5056107" cy="3710427"/>
          </a:xfrm>
        </p:spPr>
        <p:txBody>
          <a:bodyPr anchor="t">
            <a:normAutofit/>
          </a:bodyPr>
          <a:lstStyle/>
          <a:p>
            <a:r>
              <a:rPr lang="en-US" sz="2800" dirty="0"/>
              <a:t>Overall wee-being and health of the dental team</a:t>
            </a:r>
          </a:p>
          <a:p>
            <a:r>
              <a:rPr lang="en-US" sz="2800" dirty="0"/>
              <a:t>Patient health and wellness</a:t>
            </a:r>
          </a:p>
          <a:p>
            <a:r>
              <a:rPr lang="en-US" sz="2800" dirty="0"/>
              <a:t>Positive patient impressions of the dental practice</a:t>
            </a:r>
          </a:p>
          <a:p>
            <a:r>
              <a:rPr lang="en-US" sz="2800" dirty="0"/>
              <a:t>Increased productivity</a:t>
            </a:r>
          </a:p>
          <a:p>
            <a:r>
              <a:rPr lang="en-US" sz="2800" dirty="0"/>
              <a:t>Decreased absenteeism</a:t>
            </a:r>
          </a:p>
        </p:txBody>
      </p:sp>
      <p:pic>
        <p:nvPicPr>
          <p:cNvPr id="25604" name="Picture 4" descr="Product Image">
            <a:extLst>
              <a:ext uri="{FF2B5EF4-FFF2-40B4-BE49-F238E27FC236}">
                <a16:creationId xmlns:a16="http://schemas.microsoft.com/office/drawing/2014/main" id="{D99F2E5C-DC5B-2A0A-4721-EC6BF8049E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02" r="10310" b="-1"/>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246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BE9A-36A7-F965-6206-57418FB17A52}"/>
              </a:ext>
            </a:extLst>
          </p:cNvPr>
          <p:cNvSpPr>
            <a:spLocks noGrp="1"/>
          </p:cNvSpPr>
          <p:nvPr>
            <p:ph type="title"/>
          </p:nvPr>
        </p:nvSpPr>
        <p:spPr>
          <a:xfrm>
            <a:off x="479394" y="1062487"/>
            <a:ext cx="4467360" cy="5583126"/>
          </a:xfrm>
        </p:spPr>
        <p:txBody>
          <a:bodyPr>
            <a:normAutofit/>
          </a:bodyPr>
          <a:lstStyle/>
          <a:p>
            <a:pPr algn="ctr"/>
            <a:r>
              <a:rPr lang="en-US" sz="6100" b="1" dirty="0"/>
              <a:t>EPA Steps in Controlling Air Pollutants</a:t>
            </a:r>
          </a:p>
        </p:txBody>
      </p:sp>
      <p:graphicFrame>
        <p:nvGraphicFramePr>
          <p:cNvPr id="5" name="Content Placeholder 2">
            <a:extLst>
              <a:ext uri="{FF2B5EF4-FFF2-40B4-BE49-F238E27FC236}">
                <a16:creationId xmlns:a16="http://schemas.microsoft.com/office/drawing/2014/main" id="{8C343093-3573-3C8D-AF99-B111A4CA9298}"/>
              </a:ext>
            </a:extLst>
          </p:cNvPr>
          <p:cNvGraphicFramePr>
            <a:graphicFrameLocks noGrp="1"/>
          </p:cNvGraphicFramePr>
          <p:nvPr>
            <p:ph idx="1"/>
            <p:extLst>
              <p:ext uri="{D42A27DB-BD31-4B8C-83A1-F6EECF244321}">
                <p14:modId xmlns:p14="http://schemas.microsoft.com/office/powerpoint/2010/main" val="2161871642"/>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6233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D570-35B2-0CDE-2EAC-26120B0F8F4D}"/>
              </a:ext>
            </a:extLst>
          </p:cNvPr>
          <p:cNvSpPr>
            <a:spLocks noGrp="1"/>
          </p:cNvSpPr>
          <p:nvPr>
            <p:ph type="title"/>
          </p:nvPr>
        </p:nvSpPr>
        <p:spPr/>
        <p:txBody>
          <a:bodyPr/>
          <a:lstStyle/>
          <a:p>
            <a:pPr algn="ctr"/>
            <a:r>
              <a:rPr lang="en-US" b="1" dirty="0"/>
              <a:t>Aerosol and Aerosol Management</a:t>
            </a:r>
          </a:p>
        </p:txBody>
      </p:sp>
      <p:sp>
        <p:nvSpPr>
          <p:cNvPr id="4" name="Content Placeholder 3">
            <a:extLst>
              <a:ext uri="{FF2B5EF4-FFF2-40B4-BE49-F238E27FC236}">
                <a16:creationId xmlns:a16="http://schemas.microsoft.com/office/drawing/2014/main" id="{07C36D88-8F62-5508-4273-7F4754FB1032}"/>
              </a:ext>
            </a:extLst>
          </p:cNvPr>
          <p:cNvSpPr>
            <a:spLocks noGrp="1"/>
          </p:cNvSpPr>
          <p:nvPr>
            <p:ph idx="1"/>
          </p:nvPr>
        </p:nvSpPr>
        <p:spPr>
          <a:xfrm>
            <a:off x="838200" y="1543988"/>
            <a:ext cx="10515600" cy="599606"/>
          </a:xfrm>
        </p:spPr>
        <p:txBody>
          <a:bodyPr>
            <a:normAutofit/>
          </a:bodyPr>
          <a:lstStyle/>
          <a:p>
            <a:r>
              <a:rPr lang="en-US" dirty="0"/>
              <a:t>Source</a:t>
            </a:r>
          </a:p>
        </p:txBody>
      </p:sp>
      <p:pic>
        <p:nvPicPr>
          <p:cNvPr id="23556" name="Picture 4" descr="Image result for HVE">
            <a:extLst>
              <a:ext uri="{FF2B5EF4-FFF2-40B4-BE49-F238E27FC236}">
                <a16:creationId xmlns:a16="http://schemas.microsoft.com/office/drawing/2014/main" id="{66A9B97C-D8AF-8ED5-64C4-AF525E895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249" y="1864871"/>
            <a:ext cx="3633240" cy="210791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 result for rubber dam">
            <a:extLst>
              <a:ext uri="{FF2B5EF4-FFF2-40B4-BE49-F238E27FC236}">
                <a16:creationId xmlns:a16="http://schemas.microsoft.com/office/drawing/2014/main" id="{135AAC88-A40B-6366-A83D-6C20997ED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359" y="1864871"/>
            <a:ext cx="3572541" cy="2414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r. Thirsty One-Step - 100 Pack 100/Pack | Practicon Dental Supplies">
            <a:extLst>
              <a:ext uri="{FF2B5EF4-FFF2-40B4-BE49-F238E27FC236}">
                <a16:creationId xmlns:a16="http://schemas.microsoft.com/office/drawing/2014/main" id="{3F8D673A-B748-7C41-3F79-0A76087A5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954" y="4557713"/>
            <a:ext cx="3513946" cy="202312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DS Dental EOS - Extraoral Suction System - YouTube">
            <a:extLst>
              <a:ext uri="{FF2B5EF4-FFF2-40B4-BE49-F238E27FC236}">
                <a16:creationId xmlns:a16="http://schemas.microsoft.com/office/drawing/2014/main" id="{C57134AD-FEE2-9832-7BDE-998462329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482" y="4251508"/>
            <a:ext cx="451485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44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26B8-AA57-A61B-2096-DA56D83CB645}"/>
              </a:ext>
            </a:extLst>
          </p:cNvPr>
          <p:cNvSpPr>
            <a:spLocks noGrp="1"/>
          </p:cNvSpPr>
          <p:nvPr>
            <p:ph type="title"/>
          </p:nvPr>
        </p:nvSpPr>
        <p:spPr>
          <a:xfrm>
            <a:off x="5207000" y="583345"/>
            <a:ext cx="5833787" cy="2274155"/>
          </a:xfrm>
        </p:spPr>
        <p:txBody>
          <a:bodyPr vert="horz" lIns="91440" tIns="45720" rIns="91440" bIns="45720" rtlCol="0" anchor="b">
            <a:normAutofit/>
          </a:bodyPr>
          <a:lstStyle/>
          <a:p>
            <a:pPr algn="r"/>
            <a:r>
              <a:rPr lang="en-US" sz="5100" b="1" i="0" kern="1200" cap="all" baseline="0">
                <a:solidFill>
                  <a:schemeClr val="bg1"/>
                </a:solidFill>
                <a:latin typeface="+mj-lt"/>
                <a:ea typeface="+mj-ea"/>
                <a:cs typeface="+mj-cs"/>
              </a:rPr>
              <a:t>Ventilation and Air Purification </a:t>
            </a:r>
          </a:p>
        </p:txBody>
      </p:sp>
      <p:sp>
        <p:nvSpPr>
          <p:cNvPr id="3" name="Content Placeholder 2">
            <a:extLst>
              <a:ext uri="{FF2B5EF4-FFF2-40B4-BE49-F238E27FC236}">
                <a16:creationId xmlns:a16="http://schemas.microsoft.com/office/drawing/2014/main" id="{6FF00051-E340-19A5-5510-BD0B58EFB778}"/>
              </a:ext>
            </a:extLst>
          </p:cNvPr>
          <p:cNvSpPr>
            <a:spLocks noGrp="1"/>
          </p:cNvSpPr>
          <p:nvPr>
            <p:ph idx="1"/>
          </p:nvPr>
        </p:nvSpPr>
        <p:spPr>
          <a:xfrm>
            <a:off x="1723869" y="810892"/>
            <a:ext cx="9316911" cy="1527573"/>
          </a:xfrm>
        </p:spPr>
        <p:txBody>
          <a:bodyPr vert="horz" lIns="91440" tIns="45720" rIns="91440" bIns="45720" rtlCol="0">
            <a:noAutofit/>
          </a:bodyPr>
          <a:lstStyle/>
          <a:p>
            <a:pPr marL="0" indent="0" algn="r">
              <a:buNone/>
            </a:pPr>
            <a:r>
              <a:rPr lang="en-US" sz="5400" b="1" kern="1200" dirty="0">
                <a:latin typeface="+mn-lt"/>
                <a:ea typeface="+mn-ea"/>
                <a:cs typeface="+mn-cs"/>
              </a:rPr>
              <a:t>Ventilation &amp; Air Cleaning </a:t>
            </a:r>
            <a:r>
              <a:rPr lang="en-US" sz="5400" b="1" kern="1200" dirty="0">
                <a:solidFill>
                  <a:schemeClr val="bg1"/>
                </a:solidFill>
                <a:latin typeface="+mn-lt"/>
                <a:ea typeface="+mn-ea"/>
                <a:cs typeface="+mn-cs"/>
              </a:rPr>
              <a:t>– local and centralized</a:t>
            </a:r>
          </a:p>
        </p:txBody>
      </p:sp>
      <p:pic>
        <p:nvPicPr>
          <p:cNvPr id="24580" name="Picture 4" descr="Image result for Best Indoor Air Purifier">
            <a:extLst>
              <a:ext uri="{FF2B5EF4-FFF2-40B4-BE49-F238E27FC236}">
                <a16:creationId xmlns:a16="http://schemas.microsoft.com/office/drawing/2014/main" id="{0EF9E847-47AD-9946-8C3F-33F9536BBB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3" r="28550" b="2"/>
          <a:stretch/>
        </p:blipFill>
        <p:spPr bwMode="auto">
          <a:xfrm>
            <a:off x="1436783" y="2802935"/>
            <a:ext cx="3555819" cy="3555819"/>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3FD64F-FBFF-D605-2390-82B02E818784}"/>
              </a:ext>
            </a:extLst>
          </p:cNvPr>
          <p:cNvPicPr>
            <a:picLocks noChangeAspect="1"/>
          </p:cNvPicPr>
          <p:nvPr/>
        </p:nvPicPr>
        <p:blipFill rotWithShape="1">
          <a:blip r:embed="rId3"/>
          <a:srcRect l="8293" r="7780" b="-4"/>
          <a:stretch/>
        </p:blipFill>
        <p:spPr>
          <a:xfrm>
            <a:off x="6704362" y="3180326"/>
            <a:ext cx="3555818" cy="2817584"/>
          </a:xfrm>
          <a:custGeom>
            <a:avLst/>
            <a:gdLst/>
            <a:ahLst/>
            <a:cxnLst/>
            <a:rect l="l" t="t" r="r" b="b"/>
            <a:pathLst>
              <a:path w="3555818" h="2817584">
                <a:moveTo>
                  <a:pt x="1777909" y="0"/>
                </a:moveTo>
                <a:cubicBezTo>
                  <a:pt x="2759821" y="0"/>
                  <a:pt x="3555818" y="795997"/>
                  <a:pt x="3555818" y="1777909"/>
                </a:cubicBezTo>
                <a:cubicBezTo>
                  <a:pt x="3555818" y="2146126"/>
                  <a:pt x="3443881" y="2488199"/>
                  <a:pt x="3252179" y="2771955"/>
                </a:cubicBezTo>
                <a:lnTo>
                  <a:pt x="3218058" y="2817584"/>
                </a:lnTo>
                <a:lnTo>
                  <a:pt x="337760" y="2817584"/>
                </a:lnTo>
                <a:lnTo>
                  <a:pt x="303639" y="2771955"/>
                </a:lnTo>
                <a:cubicBezTo>
                  <a:pt x="111937" y="2488199"/>
                  <a:pt x="0" y="2146126"/>
                  <a:pt x="0" y="1777909"/>
                </a:cubicBezTo>
                <a:cubicBezTo>
                  <a:pt x="0" y="795997"/>
                  <a:pt x="795997" y="0"/>
                  <a:pt x="1777909" y="0"/>
                </a:cubicBezTo>
                <a:close/>
              </a:path>
            </a:pathLst>
          </a:custGeom>
        </p:spPr>
      </p:pic>
    </p:spTree>
    <p:extLst>
      <p:ext uri="{BB962C8B-B14F-4D97-AF65-F5344CB8AC3E}">
        <p14:creationId xmlns:p14="http://schemas.microsoft.com/office/powerpoint/2010/main" val="13863640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9D92-BF53-4520-ABDE-4F858DD2A9BA}"/>
              </a:ext>
            </a:extLst>
          </p:cNvPr>
          <p:cNvSpPr>
            <a:spLocks noGrp="1"/>
          </p:cNvSpPr>
          <p:nvPr>
            <p:ph type="title"/>
          </p:nvPr>
        </p:nvSpPr>
        <p:spPr>
          <a:xfrm>
            <a:off x="1244184" y="134911"/>
            <a:ext cx="10668669" cy="1319135"/>
          </a:xfrm>
        </p:spPr>
        <p:txBody>
          <a:bodyPr anchor="b">
            <a:normAutofit/>
          </a:bodyPr>
          <a:lstStyle/>
          <a:p>
            <a:r>
              <a:rPr lang="en-US" b="1" dirty="0"/>
              <a:t>Maintaining Ventilation Systems</a:t>
            </a:r>
          </a:p>
        </p:txBody>
      </p:sp>
      <p:sp>
        <p:nvSpPr>
          <p:cNvPr id="3" name="Content Placeholder 2">
            <a:extLst>
              <a:ext uri="{FF2B5EF4-FFF2-40B4-BE49-F238E27FC236}">
                <a16:creationId xmlns:a16="http://schemas.microsoft.com/office/drawing/2014/main" id="{ACC46118-0B98-4657-8B64-EC49B85D4D39}"/>
              </a:ext>
            </a:extLst>
          </p:cNvPr>
          <p:cNvSpPr>
            <a:spLocks noGrp="1"/>
          </p:cNvSpPr>
          <p:nvPr>
            <p:ph idx="1"/>
          </p:nvPr>
        </p:nvSpPr>
        <p:spPr>
          <a:xfrm>
            <a:off x="5456420" y="1693890"/>
            <a:ext cx="6325849" cy="5029200"/>
          </a:xfrm>
        </p:spPr>
        <p:txBody>
          <a:bodyPr anchor="t">
            <a:normAutofit lnSpcReduction="10000"/>
          </a:bodyPr>
          <a:lstStyle/>
          <a:p>
            <a:pPr>
              <a:buFont typeface="Wingdings" panose="05000000000000000000" pitchFamily="2" charset="2"/>
              <a:buChar char="q"/>
            </a:pPr>
            <a:r>
              <a:rPr lang="en-US" sz="1400" b="0" i="0"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b="0" i="0" dirty="0">
                <a:effectLst/>
                <a:latin typeface="Calibri Light" panose="020F0302020204030204" pitchFamily="34" charset="0"/>
                <a:ea typeface="Calibri Light" panose="020F0302020204030204" pitchFamily="34" charset="0"/>
                <a:cs typeface="Calibri Light" panose="020F0302020204030204" pitchFamily="34" charset="0"/>
              </a:rPr>
              <a:t>Limit the use of demand-controlled ventilation (triggered by temperature setpoint and/or by occupancy controls) during occupied hours and when feasible, up to 2 hours post occupancy to assure that the ventilation rate does not automatically change</a:t>
            </a:r>
            <a:r>
              <a:rPr lang="en-US" sz="2400" b="1" i="1" dirty="0">
                <a:effectLst/>
                <a:latin typeface="Calibri Light" panose="020F0302020204030204" pitchFamily="34" charset="0"/>
                <a:ea typeface="Calibri Light" panose="020F0302020204030204" pitchFamily="34" charset="0"/>
                <a:cs typeface="Calibri Light" panose="020F0302020204030204" pitchFamily="34" charset="0"/>
              </a:rPr>
              <a:t>. Run bathroom exhaust fans continuously during business hours.</a:t>
            </a:r>
          </a:p>
          <a:p>
            <a:pPr>
              <a:buFont typeface="Wingdings" panose="05000000000000000000" pitchFamily="2" charset="2"/>
              <a:buChar char="q"/>
            </a:pPr>
            <a:r>
              <a:rPr lang="en-US" sz="2400" b="0" i="0" dirty="0">
                <a:effectLst/>
                <a:latin typeface="Calibri Light" panose="020F0302020204030204" pitchFamily="34" charset="0"/>
                <a:ea typeface="Calibri Light" panose="020F0302020204030204" pitchFamily="34" charset="0"/>
                <a:cs typeface="Calibri Light" panose="020F0302020204030204" pitchFamily="34" charset="0"/>
              </a:rPr>
              <a:t> Consider the use of a portable high-efficiency particulate air (HEPA) air filtration unit while the patient is undergoing, and immediately following, an aerosol generating procedure.</a:t>
            </a:r>
          </a:p>
          <a:p>
            <a:pPr>
              <a:buFont typeface="Wingdings" panose="05000000000000000000" pitchFamily="2" charset="2"/>
              <a:buChar char="q"/>
            </a:pPr>
            <a:r>
              <a:rPr lang="en-US" sz="2400" b="0" i="0" dirty="0">
                <a:effectLst/>
                <a:latin typeface="Calibri Light" panose="020F0302020204030204" pitchFamily="34" charset="0"/>
                <a:ea typeface="Calibri Light" panose="020F0302020204030204" pitchFamily="34" charset="0"/>
                <a:cs typeface="Calibri Light" panose="020F0302020204030204" pitchFamily="34" charset="0"/>
              </a:rPr>
              <a:t> Rather than just relying on the building’s HVAC system capacity, use a HEPA air filtration unit to reduce aerosol concentrations in the room and increase the effectiveness of the turnover time.</a:t>
            </a:r>
          </a:p>
          <a:p>
            <a:pPr>
              <a:buFont typeface="Wingdings" panose="05000000000000000000" pitchFamily="2" charset="2"/>
              <a:buChar char="q"/>
            </a:pPr>
            <a:endParaRPr lang="en-US" sz="2000" b="0" i="0" dirty="0">
              <a:effectLst/>
              <a:latin typeface="Open Sans"/>
            </a:endParaRPr>
          </a:p>
          <a:p>
            <a:pPr>
              <a:buFont typeface="Arial" panose="020B0604020202020204" pitchFamily="34" charset="0"/>
              <a:buChar char="•"/>
            </a:pPr>
            <a:endParaRPr lang="en-US" sz="1400" b="0" i="0" dirty="0">
              <a:effectLst/>
              <a:latin typeface="Open Sans"/>
            </a:endParaRPr>
          </a:p>
          <a:p>
            <a:pPr>
              <a:buFont typeface="Wingdings" panose="05000000000000000000" pitchFamily="2" charset="2"/>
              <a:buChar char="q"/>
            </a:pPr>
            <a:endParaRPr lang="en-US" sz="1400" b="0" i="0" dirty="0">
              <a:effectLst/>
              <a:latin typeface="Open Sans"/>
            </a:endParaRPr>
          </a:p>
        </p:txBody>
      </p:sp>
      <p:pic>
        <p:nvPicPr>
          <p:cNvPr id="4" name="Picture 3" descr="A picture containing indoor, object, bottle, sitting&#10;&#10;Description automatically generated">
            <a:extLst>
              <a:ext uri="{FF2B5EF4-FFF2-40B4-BE49-F238E27FC236}">
                <a16:creationId xmlns:a16="http://schemas.microsoft.com/office/drawing/2014/main" id="{CB6FBC40-5CE2-6198-9A59-F33820F321A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750" r="2" b="2"/>
          <a:stretch/>
        </p:blipFill>
        <p:spPr>
          <a:xfrm>
            <a:off x="754505" y="1693890"/>
            <a:ext cx="4442759" cy="4525815"/>
          </a:xfrm>
          <a:prstGeom prst="rect">
            <a:avLst/>
          </a:prstGeom>
        </p:spPr>
      </p:pic>
    </p:spTree>
    <p:extLst>
      <p:ext uri="{BB962C8B-B14F-4D97-AF65-F5344CB8AC3E}">
        <p14:creationId xmlns:p14="http://schemas.microsoft.com/office/powerpoint/2010/main" val="3535230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B244F-60C6-2274-2157-36D80AC89219}"/>
              </a:ext>
            </a:extLst>
          </p:cNvPr>
          <p:cNvSpPr>
            <a:spLocks noGrp="1"/>
          </p:cNvSpPr>
          <p:nvPr>
            <p:ph type="title"/>
          </p:nvPr>
        </p:nvSpPr>
        <p:spPr>
          <a:xfrm>
            <a:off x="1522030" y="1209219"/>
            <a:ext cx="9147940" cy="3092957"/>
          </a:xfrm>
        </p:spPr>
        <p:txBody>
          <a:bodyPr vert="horz" lIns="91440" tIns="45720" rIns="91440" bIns="45720" rtlCol="0" anchor="b">
            <a:normAutofit/>
          </a:bodyPr>
          <a:lstStyle/>
          <a:p>
            <a:pPr algn="ctr"/>
            <a:r>
              <a:rPr lang="en-US" sz="6000" b="1" i="0" kern="1200" cap="all" baseline="0" dirty="0">
                <a:latin typeface="+mj-lt"/>
                <a:ea typeface="+mj-ea"/>
                <a:cs typeface="+mj-cs"/>
              </a:rPr>
              <a:t>Instruments </a:t>
            </a:r>
            <a:r>
              <a:rPr lang="en-US" sz="6000" b="1" i="0" kern="1200" cap="all" baseline="0" dirty="0">
                <a:solidFill>
                  <a:schemeClr val="bg1"/>
                </a:solidFill>
                <a:latin typeface="+mj-lt"/>
                <a:ea typeface="+mj-ea"/>
                <a:cs typeface="+mj-cs"/>
              </a:rPr>
              <a:t>Processing</a:t>
            </a:r>
          </a:p>
        </p:txBody>
      </p:sp>
    </p:spTree>
    <p:extLst>
      <p:ext uri="{BB962C8B-B14F-4D97-AF65-F5344CB8AC3E}">
        <p14:creationId xmlns:p14="http://schemas.microsoft.com/office/powerpoint/2010/main" val="3309750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B147-2213-4F2E-9427-89268DEB33F5}"/>
              </a:ext>
            </a:extLst>
          </p:cNvPr>
          <p:cNvSpPr>
            <a:spLocks noGrp="1"/>
          </p:cNvSpPr>
          <p:nvPr>
            <p:ph type="title"/>
          </p:nvPr>
        </p:nvSpPr>
        <p:spPr>
          <a:xfrm>
            <a:off x="5696262" y="501651"/>
            <a:ext cx="6310859" cy="1716255"/>
          </a:xfrm>
        </p:spPr>
        <p:txBody>
          <a:bodyPr anchor="b">
            <a:normAutofit/>
          </a:bodyPr>
          <a:lstStyle/>
          <a:p>
            <a:pPr algn="ctr"/>
            <a:r>
              <a:rPr lang="en-US" sz="5400" b="1" dirty="0"/>
              <a:t>Revision of the HCS Standard </a:t>
            </a:r>
          </a:p>
        </p:txBody>
      </p:sp>
      <p:sp>
        <p:nvSpPr>
          <p:cNvPr id="3" name="Content Placeholder 2">
            <a:extLst>
              <a:ext uri="{FF2B5EF4-FFF2-40B4-BE49-F238E27FC236}">
                <a16:creationId xmlns:a16="http://schemas.microsoft.com/office/drawing/2014/main" id="{67F6D687-C2BA-472F-BD3B-8300A3224950}"/>
              </a:ext>
            </a:extLst>
          </p:cNvPr>
          <p:cNvSpPr>
            <a:spLocks noGrp="1"/>
          </p:cNvSpPr>
          <p:nvPr>
            <p:ph idx="1"/>
          </p:nvPr>
        </p:nvSpPr>
        <p:spPr>
          <a:xfrm>
            <a:off x="6392583" y="2645922"/>
            <a:ext cx="4587740" cy="3710427"/>
          </a:xfrm>
        </p:spPr>
        <p:txBody>
          <a:bodyPr anchor="t">
            <a:normAutofit/>
          </a:bodyPr>
          <a:lstStyle/>
          <a:p>
            <a:r>
              <a:rPr lang="en-US" dirty="0"/>
              <a:t>In 2012, OSHA revised the HCS and adopted the Globally Harmonized System of Classification and Labelling of Chemicals (GHS)</a:t>
            </a:r>
          </a:p>
          <a:p>
            <a:endParaRPr lang="en-US" sz="1800" dirty="0"/>
          </a:p>
        </p:txBody>
      </p:sp>
      <p:pic>
        <p:nvPicPr>
          <p:cNvPr id="48130" name="Picture 2" descr="GHS Secondary Container Labels with Box (#GHS2264ALV) - GHS Labels - Labels - Safety Identification">
            <a:extLst>
              <a:ext uri="{FF2B5EF4-FFF2-40B4-BE49-F238E27FC236}">
                <a16:creationId xmlns:a16="http://schemas.microsoft.com/office/drawing/2014/main" id="{B04DCDCD-1DF4-BAC2-E3D6-B9E410C11E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837" y="299509"/>
            <a:ext cx="4694237" cy="625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4137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393" y="1062487"/>
            <a:ext cx="4629141" cy="5583126"/>
          </a:xfrm>
        </p:spPr>
        <p:txBody>
          <a:bodyPr>
            <a:normAutofit/>
          </a:bodyPr>
          <a:lstStyle/>
          <a:p>
            <a:pPr algn="ctr"/>
            <a:r>
              <a:rPr lang="en-US" sz="5600" b="1" dirty="0"/>
              <a:t>Classification of Instruments</a:t>
            </a:r>
            <a:br>
              <a:rPr lang="en-US" sz="5600" dirty="0"/>
            </a:br>
            <a:r>
              <a:rPr lang="en-US" sz="2400" dirty="0"/>
              <a:t>(Slide 1 of 2) </a:t>
            </a:r>
          </a:p>
        </p:txBody>
      </p:sp>
      <p:graphicFrame>
        <p:nvGraphicFramePr>
          <p:cNvPr id="5" name="Content Placeholder 2">
            <a:extLst>
              <a:ext uri="{FF2B5EF4-FFF2-40B4-BE49-F238E27FC236}">
                <a16:creationId xmlns:a16="http://schemas.microsoft.com/office/drawing/2014/main" id="{56922D54-1F57-187B-A119-0251F804421E}"/>
              </a:ext>
            </a:extLst>
          </p:cNvPr>
          <p:cNvGraphicFramePr>
            <a:graphicFrameLocks noGrp="1"/>
          </p:cNvGraphicFramePr>
          <p:nvPr>
            <p:ph idx="1"/>
            <p:extLst>
              <p:ext uri="{D42A27DB-BD31-4B8C-83A1-F6EECF244321}">
                <p14:modId xmlns:p14="http://schemas.microsoft.com/office/powerpoint/2010/main" val="1964029613"/>
              </p:ext>
            </p:extLst>
          </p:nvPr>
        </p:nvGraphicFramePr>
        <p:xfrm>
          <a:off x="5108535" y="404734"/>
          <a:ext cx="6604071" cy="6255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8518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8069" y="381935"/>
            <a:ext cx="4907931" cy="5974414"/>
          </a:xfrm>
        </p:spPr>
        <p:txBody>
          <a:bodyPr anchor="ctr">
            <a:normAutofit/>
          </a:bodyPr>
          <a:lstStyle/>
          <a:p>
            <a:pPr algn="ctr"/>
            <a:r>
              <a:rPr lang="en-US" sz="5600" b="1" dirty="0"/>
              <a:t>Classification of Instruments</a:t>
            </a:r>
            <a:br>
              <a:rPr lang="en-US" sz="5600" b="1" dirty="0"/>
            </a:br>
            <a:r>
              <a:rPr lang="en-US" sz="2400" dirty="0"/>
              <a:t>(Slide 2 of 2) </a:t>
            </a:r>
          </a:p>
        </p:txBody>
      </p:sp>
      <p:sp>
        <p:nvSpPr>
          <p:cNvPr id="3" name="Content Placeholder 2"/>
          <p:cNvSpPr>
            <a:spLocks noGrp="1"/>
          </p:cNvSpPr>
          <p:nvPr>
            <p:ph idx="1"/>
          </p:nvPr>
        </p:nvSpPr>
        <p:spPr>
          <a:xfrm>
            <a:off x="6505731" y="381935"/>
            <a:ext cx="5306518" cy="5974415"/>
          </a:xfrm>
        </p:spPr>
        <p:txBody>
          <a:bodyPr anchor="ctr">
            <a:normAutofit/>
          </a:bodyPr>
          <a:lstStyle/>
          <a:p>
            <a:pPr lvl="0"/>
            <a:r>
              <a:rPr lang="en-US" sz="2800" dirty="0"/>
              <a:t>Noncritical instruments </a:t>
            </a:r>
          </a:p>
          <a:p>
            <a:pPr lvl="1"/>
            <a:r>
              <a:rPr lang="en-US" dirty="0"/>
              <a:t>Contact only intact skin</a:t>
            </a:r>
          </a:p>
          <a:p>
            <a:pPr lvl="1"/>
            <a:r>
              <a:rPr lang="en-US" dirty="0"/>
              <a:t>Low risk of infection transmission</a:t>
            </a:r>
          </a:p>
          <a:p>
            <a:pPr lvl="1"/>
            <a:r>
              <a:rPr lang="en-US" dirty="0"/>
              <a:t>Cleaned and processed with EPA-registered intermediate- or low-level disinfectant</a:t>
            </a:r>
          </a:p>
        </p:txBody>
      </p:sp>
    </p:spTree>
    <p:extLst>
      <p:ext uri="{BB962C8B-B14F-4D97-AF65-F5344CB8AC3E}">
        <p14:creationId xmlns:p14="http://schemas.microsoft.com/office/powerpoint/2010/main" val="963554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C060-1D26-4D05-80AD-16CBEF2A9D4E}"/>
              </a:ext>
            </a:extLst>
          </p:cNvPr>
          <p:cNvSpPr>
            <a:spLocks noGrp="1"/>
          </p:cNvSpPr>
          <p:nvPr>
            <p:ph type="title"/>
          </p:nvPr>
        </p:nvSpPr>
        <p:spPr>
          <a:xfrm>
            <a:off x="779489" y="135255"/>
            <a:ext cx="11137685" cy="1558634"/>
          </a:xfrm>
        </p:spPr>
        <p:txBody>
          <a:bodyPr anchor="b">
            <a:normAutofit/>
          </a:bodyPr>
          <a:lstStyle/>
          <a:p>
            <a:r>
              <a:rPr lang="en-US" sz="3600" b="1" dirty="0"/>
              <a:t>Semi-critical Items Special Considerations—Dental Handpieces</a:t>
            </a:r>
            <a:endParaRPr lang="en-US" sz="3600" dirty="0"/>
          </a:p>
        </p:txBody>
      </p:sp>
      <p:sp>
        <p:nvSpPr>
          <p:cNvPr id="3" name="Content Placeholder 2">
            <a:extLst>
              <a:ext uri="{FF2B5EF4-FFF2-40B4-BE49-F238E27FC236}">
                <a16:creationId xmlns:a16="http://schemas.microsoft.com/office/drawing/2014/main" id="{0EB75B59-1C69-435B-A897-8B80A52EA4BF}"/>
              </a:ext>
            </a:extLst>
          </p:cNvPr>
          <p:cNvSpPr>
            <a:spLocks noGrp="1"/>
          </p:cNvSpPr>
          <p:nvPr>
            <p:ph idx="1"/>
          </p:nvPr>
        </p:nvSpPr>
        <p:spPr>
          <a:xfrm>
            <a:off x="929390" y="2008682"/>
            <a:ext cx="7420131" cy="4549810"/>
          </a:xfrm>
        </p:spPr>
        <p:txBody>
          <a:bodyPr anchor="t">
            <a:normAutofit/>
          </a:bodyPr>
          <a:lstStyle/>
          <a:p>
            <a:pPr>
              <a:buFont typeface="Wingdings" panose="05000000000000000000" pitchFamily="2" charset="2"/>
              <a:buChar char="§"/>
            </a:pPr>
            <a:r>
              <a:rPr lang="en-US" sz="2800" dirty="0"/>
              <a:t>Follow manufacturer’s instructions to safely reprocess dental handpieces and accessories (e.g., low-speed motor, reusable prophylaxis angles).</a:t>
            </a:r>
          </a:p>
          <a:p>
            <a:pPr>
              <a:buFont typeface="Wingdings" panose="05000000000000000000" pitchFamily="2" charset="2"/>
              <a:buChar char="§"/>
            </a:pPr>
            <a:r>
              <a:rPr lang="en-US" sz="2800" dirty="0"/>
              <a:t> Clean and heat sterilize between patient uses.</a:t>
            </a:r>
          </a:p>
          <a:p>
            <a:pPr>
              <a:buFont typeface="Wingdings" panose="05000000000000000000" pitchFamily="2" charset="2"/>
              <a:buChar char="§"/>
            </a:pPr>
            <a:r>
              <a:rPr lang="en-US" sz="2800" dirty="0"/>
              <a:t> Do not subject the handpiece to high-level disinfection and do not simply wipe the surface with a low-level disinfectant</a:t>
            </a:r>
          </a:p>
        </p:txBody>
      </p:sp>
      <p:pic>
        <p:nvPicPr>
          <p:cNvPr id="5" name="Picture 2">
            <a:extLst>
              <a:ext uri="{FF2B5EF4-FFF2-40B4-BE49-F238E27FC236}">
                <a16:creationId xmlns:a16="http://schemas.microsoft.com/office/drawing/2014/main" id="{39903BA0-5174-7210-2E3B-AEADCF7298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3" r="26826"/>
          <a:stretch/>
        </p:blipFill>
        <p:spPr bwMode="auto">
          <a:xfrm>
            <a:off x="8585428" y="3028013"/>
            <a:ext cx="3331746" cy="34105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1677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129C-95AE-47D0-A2FA-57FC7B5E8052}"/>
              </a:ext>
            </a:extLst>
          </p:cNvPr>
          <p:cNvSpPr>
            <a:spLocks noGrp="1"/>
          </p:cNvSpPr>
          <p:nvPr>
            <p:ph type="title"/>
          </p:nvPr>
        </p:nvSpPr>
        <p:spPr>
          <a:xfrm>
            <a:off x="899410" y="1"/>
            <a:ext cx="11013443" cy="1558976"/>
          </a:xfrm>
        </p:spPr>
        <p:txBody>
          <a:bodyPr anchor="b">
            <a:noAutofit/>
          </a:bodyPr>
          <a:lstStyle/>
          <a:p>
            <a:r>
              <a:rPr lang="en-US" sz="3600" b="1" dirty="0"/>
              <a:t>Semi-critical Items Special Considerations—Digital Sensors</a:t>
            </a:r>
            <a:endParaRPr lang="en-US" sz="3600" dirty="0"/>
          </a:p>
        </p:txBody>
      </p:sp>
      <p:sp>
        <p:nvSpPr>
          <p:cNvPr id="3" name="Content Placeholder 2">
            <a:extLst>
              <a:ext uri="{FF2B5EF4-FFF2-40B4-BE49-F238E27FC236}">
                <a16:creationId xmlns:a16="http://schemas.microsoft.com/office/drawing/2014/main" id="{5A3A8005-3A75-4036-BA5B-4911C4C717DC}"/>
              </a:ext>
            </a:extLst>
          </p:cNvPr>
          <p:cNvSpPr>
            <a:spLocks noGrp="1"/>
          </p:cNvSpPr>
          <p:nvPr>
            <p:ph idx="1"/>
          </p:nvPr>
        </p:nvSpPr>
        <p:spPr>
          <a:xfrm>
            <a:off x="899410" y="2008682"/>
            <a:ext cx="7120329" cy="4557009"/>
          </a:xfrm>
        </p:spPr>
        <p:txBody>
          <a:bodyPr anchor="t">
            <a:normAutofit/>
          </a:bodyPr>
          <a:lstStyle/>
          <a:p>
            <a:r>
              <a:rPr lang="en-US" sz="2600" dirty="0"/>
              <a:t>Follow manufacturer’s instructions to safely reprocess digital radiography equipment.</a:t>
            </a:r>
          </a:p>
          <a:p>
            <a:pPr>
              <a:buFont typeface="Arial" panose="020B0604020202020204" pitchFamily="34" charset="0"/>
              <a:buChar char="•"/>
            </a:pPr>
            <a:r>
              <a:rPr lang="en-US" sz="2600" dirty="0"/>
              <a:t> Ideally, barrier protection should be used, followed by cleaning and heat sterilization or high-level disinfection between patients.</a:t>
            </a:r>
          </a:p>
          <a:p>
            <a:pPr>
              <a:buFont typeface="Wingdings" panose="05000000000000000000" pitchFamily="2" charset="2"/>
              <a:buChar char="Ø"/>
            </a:pPr>
            <a:r>
              <a:rPr lang="en-US" sz="2600" dirty="0"/>
              <a:t> If the item cannot tolerate these procedures, then at minimum, barrier protection should be used, followed by cleaning and disinfection with an intermediate-level disinfectant between patients.</a:t>
            </a:r>
          </a:p>
          <a:p>
            <a:endParaRPr lang="en-US" sz="1800" dirty="0"/>
          </a:p>
        </p:txBody>
      </p:sp>
      <p:pic>
        <p:nvPicPr>
          <p:cNvPr id="4" name="Picture 2">
            <a:extLst>
              <a:ext uri="{FF2B5EF4-FFF2-40B4-BE49-F238E27FC236}">
                <a16:creationId xmlns:a16="http://schemas.microsoft.com/office/drawing/2014/main" id="{2765B21F-C83D-4481-B481-3556AC8448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5272" y="2359636"/>
            <a:ext cx="3687581" cy="3502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763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29587-2849-38B7-321C-DE57012A7790}"/>
              </a:ext>
            </a:extLst>
          </p:cNvPr>
          <p:cNvSpPr>
            <a:spLocks noGrp="1"/>
          </p:cNvSpPr>
          <p:nvPr>
            <p:ph type="title"/>
          </p:nvPr>
        </p:nvSpPr>
        <p:spPr>
          <a:xfrm>
            <a:off x="6059054" y="299509"/>
            <a:ext cx="5853803" cy="1844762"/>
          </a:xfrm>
        </p:spPr>
        <p:txBody>
          <a:bodyPr anchor="b">
            <a:normAutofit fontScale="90000"/>
          </a:bodyPr>
          <a:lstStyle/>
          <a:p>
            <a:pPr algn="ctr"/>
            <a:r>
              <a:rPr lang="en-US" sz="4400" b="1" dirty="0"/>
              <a:t>Steps in the Processing Instruments</a:t>
            </a:r>
          </a:p>
        </p:txBody>
      </p:sp>
      <p:sp>
        <p:nvSpPr>
          <p:cNvPr id="3" name="Content Placeholder 2">
            <a:extLst>
              <a:ext uri="{FF2B5EF4-FFF2-40B4-BE49-F238E27FC236}">
                <a16:creationId xmlns:a16="http://schemas.microsoft.com/office/drawing/2014/main" id="{98706EDE-3B77-8DB8-F8A6-2FC7E381A2A8}"/>
              </a:ext>
            </a:extLst>
          </p:cNvPr>
          <p:cNvSpPr>
            <a:spLocks noGrp="1"/>
          </p:cNvSpPr>
          <p:nvPr>
            <p:ph idx="1"/>
          </p:nvPr>
        </p:nvSpPr>
        <p:spPr>
          <a:xfrm>
            <a:off x="6392583" y="2645922"/>
            <a:ext cx="4914433" cy="4084662"/>
          </a:xfrm>
        </p:spPr>
        <p:txBody>
          <a:bodyPr anchor="t">
            <a:normAutofit/>
          </a:bodyPr>
          <a:lstStyle/>
          <a:p>
            <a:pPr marL="514350" indent="-514350">
              <a:buAutoNum type="arabicPeriod"/>
            </a:pPr>
            <a:r>
              <a:rPr lang="en-US" sz="2800" dirty="0"/>
              <a:t>Cleaning</a:t>
            </a:r>
          </a:p>
          <a:p>
            <a:pPr marL="514350" indent="-514350">
              <a:buAutoNum type="arabicPeriod"/>
            </a:pPr>
            <a:r>
              <a:rPr lang="en-US" sz="2800" dirty="0"/>
              <a:t>Packaging</a:t>
            </a:r>
          </a:p>
          <a:p>
            <a:pPr marL="514350" indent="-514350">
              <a:buAutoNum type="arabicPeriod"/>
            </a:pPr>
            <a:r>
              <a:rPr lang="en-US" sz="2800" dirty="0"/>
              <a:t>Disinfection / Sterilization</a:t>
            </a:r>
          </a:p>
          <a:p>
            <a:pPr marL="514350" indent="-514350">
              <a:buAutoNum type="arabicPeriod"/>
            </a:pPr>
            <a:r>
              <a:rPr lang="en-US" sz="2800" dirty="0"/>
              <a:t>Monitoring</a:t>
            </a:r>
          </a:p>
          <a:p>
            <a:pPr marL="514350" indent="-514350">
              <a:buAutoNum type="arabicPeriod"/>
            </a:pPr>
            <a:r>
              <a:rPr lang="en-US" sz="2800" dirty="0"/>
              <a:t>Storage</a:t>
            </a:r>
          </a:p>
        </p:txBody>
      </p:sp>
      <p:pic>
        <p:nvPicPr>
          <p:cNvPr id="26626" name="Picture 2" descr="Lot of Surgical Instruments | Auction 3484">
            <a:extLst>
              <a:ext uri="{FF2B5EF4-FFF2-40B4-BE49-F238E27FC236}">
                <a16:creationId xmlns:a16="http://schemas.microsoft.com/office/drawing/2014/main" id="{219C6D1B-BF8E-A54B-A83D-201B192AF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969" b="3379"/>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art a Personal Photography Project">
            <a:extLst>
              <a:ext uri="{FF2B5EF4-FFF2-40B4-BE49-F238E27FC236}">
                <a16:creationId xmlns:a16="http://schemas.microsoft.com/office/drawing/2014/main" id="{19499B64-61B8-9C02-DC90-78414AFD9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2" b="15118"/>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4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62487"/>
            <a:ext cx="4813093" cy="5583126"/>
          </a:xfrm>
        </p:spPr>
        <p:txBody>
          <a:bodyPr>
            <a:normAutofit/>
          </a:bodyPr>
          <a:lstStyle/>
          <a:p>
            <a:r>
              <a:rPr lang="en-US" sz="5000" b="1" dirty="0"/>
              <a:t>Transporting and Processing Contaminated Patient Care Items </a:t>
            </a:r>
          </a:p>
        </p:txBody>
      </p:sp>
      <p:graphicFrame>
        <p:nvGraphicFramePr>
          <p:cNvPr id="5" name="Content Placeholder 2">
            <a:extLst>
              <a:ext uri="{FF2B5EF4-FFF2-40B4-BE49-F238E27FC236}">
                <a16:creationId xmlns:a16="http://schemas.microsoft.com/office/drawing/2014/main" id="{27E1B89F-6EF5-C9B3-D401-02F1C655B0F3}"/>
              </a:ext>
            </a:extLst>
          </p:cNvPr>
          <p:cNvGraphicFramePr>
            <a:graphicFrameLocks noGrp="1"/>
          </p:cNvGraphicFramePr>
          <p:nvPr>
            <p:ph idx="1"/>
            <p:extLst>
              <p:ext uri="{D42A27DB-BD31-4B8C-83A1-F6EECF244321}">
                <p14:modId xmlns:p14="http://schemas.microsoft.com/office/powerpoint/2010/main" val="4202980638"/>
              </p:ext>
            </p:extLst>
          </p:nvPr>
        </p:nvGraphicFramePr>
        <p:xfrm>
          <a:off x="5651292" y="1062488"/>
          <a:ext cx="6280878" cy="5597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77133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C47C-E581-12B8-2CB3-E581204F79B2}"/>
              </a:ext>
            </a:extLst>
          </p:cNvPr>
          <p:cNvSpPr>
            <a:spLocks noGrp="1"/>
          </p:cNvSpPr>
          <p:nvPr>
            <p:ph type="title"/>
          </p:nvPr>
        </p:nvSpPr>
        <p:spPr>
          <a:xfrm>
            <a:off x="3506755" y="365125"/>
            <a:ext cx="7161245" cy="1325563"/>
          </a:xfrm>
        </p:spPr>
        <p:txBody>
          <a:bodyPr>
            <a:normAutofit/>
          </a:bodyPr>
          <a:lstStyle/>
          <a:p>
            <a:r>
              <a:rPr lang="en-US" sz="4400" dirty="0">
                <a:solidFill>
                  <a:schemeClr val="bg1"/>
                </a:solidFill>
              </a:rPr>
              <a:t>Protection in Transport</a:t>
            </a:r>
          </a:p>
        </p:txBody>
      </p:sp>
      <p:pic>
        <p:nvPicPr>
          <p:cNvPr id="27650" name="Picture 2" descr="HOWMEDICA Stryker Dall Miles Cable Grip Set for sale">
            <a:extLst>
              <a:ext uri="{FF2B5EF4-FFF2-40B4-BE49-F238E27FC236}">
                <a16:creationId xmlns:a16="http://schemas.microsoft.com/office/drawing/2014/main" id="{91686F2D-C760-49C7-C545-8BF45A734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534" y="1093688"/>
            <a:ext cx="3107660" cy="266283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rays | Products | Zirc">
            <a:extLst>
              <a:ext uri="{FF2B5EF4-FFF2-40B4-BE49-F238E27FC236}">
                <a16:creationId xmlns:a16="http://schemas.microsoft.com/office/drawing/2014/main" id="{398787BA-9235-5801-36DF-EA895083D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984" y="3756524"/>
            <a:ext cx="4060620" cy="2771164"/>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See related image detail. Food Storage in India - Buy Kitchen Food Storage Online at Best Prices ...">
            <a:extLst>
              <a:ext uri="{FF2B5EF4-FFF2-40B4-BE49-F238E27FC236}">
                <a16:creationId xmlns:a16="http://schemas.microsoft.com/office/drawing/2014/main" id="{040D5909-A56A-8598-F69B-43BE482B9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3860" y="839449"/>
            <a:ext cx="3107660" cy="2917075"/>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u-Friedy Chu's Aesthetic Gauges Resin Handle Ins">
            <a:extLst>
              <a:ext uri="{FF2B5EF4-FFF2-40B4-BE49-F238E27FC236}">
                <a16:creationId xmlns:a16="http://schemas.microsoft.com/office/drawing/2014/main" id="{D3F2F36B-AB3D-3F24-FAB1-B2B5DDEAC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7364" y="3914005"/>
            <a:ext cx="3879569" cy="2803989"/>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Product Image">
            <a:extLst>
              <a:ext uri="{FF2B5EF4-FFF2-40B4-BE49-F238E27FC236}">
                <a16:creationId xmlns:a16="http://schemas.microsoft.com/office/drawing/2014/main" id="{B9DBADC6-E2E5-556B-F228-277103E58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7148" y="949208"/>
            <a:ext cx="3879569" cy="291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0684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9572-F5BA-044C-EE7B-D28AC055771D}"/>
              </a:ext>
            </a:extLst>
          </p:cNvPr>
          <p:cNvSpPr>
            <a:spLocks noGrp="1"/>
          </p:cNvSpPr>
          <p:nvPr>
            <p:ph type="title"/>
          </p:nvPr>
        </p:nvSpPr>
        <p:spPr>
          <a:xfrm>
            <a:off x="1500136" y="590062"/>
            <a:ext cx="5141964" cy="2838938"/>
          </a:xfrm>
        </p:spPr>
        <p:txBody>
          <a:bodyPr vert="horz" lIns="91440" tIns="45720" rIns="91440" bIns="45720" rtlCol="0" anchor="b">
            <a:normAutofit/>
          </a:bodyPr>
          <a:lstStyle/>
          <a:p>
            <a:r>
              <a:rPr lang="en-US" sz="5400" b="1" i="0" kern="1200" cap="all" baseline="0" dirty="0">
                <a:solidFill>
                  <a:schemeClr val="bg1"/>
                </a:solidFill>
                <a:latin typeface="+mj-lt"/>
                <a:ea typeface="+mj-ea"/>
                <a:cs typeface="+mj-cs"/>
              </a:rPr>
              <a:t> Cleaning</a:t>
            </a:r>
          </a:p>
        </p:txBody>
      </p:sp>
      <p:pic>
        <p:nvPicPr>
          <p:cNvPr id="28674" name="Picture 2">
            <a:extLst>
              <a:ext uri="{FF2B5EF4-FFF2-40B4-BE49-F238E27FC236}">
                <a16:creationId xmlns:a16="http://schemas.microsoft.com/office/drawing/2014/main" id="{20D83372-C249-C2FC-E57C-907CD8500DD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1254718" y="1916600"/>
            <a:ext cx="56328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16D7CE5B-995B-21F8-C73F-FAF000BC9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2" r="5631" b="-1"/>
          <a:stretch/>
        </p:blipFill>
        <p:spPr bwMode="auto">
          <a:xfrm>
            <a:off x="7132936" y="870859"/>
            <a:ext cx="4711700" cy="350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372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09420" y="299509"/>
            <a:ext cx="6812690" cy="1304439"/>
          </a:xfrm>
        </p:spPr>
        <p:txBody>
          <a:bodyPr anchor="b">
            <a:normAutofit/>
          </a:bodyPr>
          <a:lstStyle/>
          <a:p>
            <a:r>
              <a:rPr lang="en-US" sz="5400" dirty="0"/>
              <a:t> Packaging Instruments </a:t>
            </a:r>
          </a:p>
        </p:txBody>
      </p:sp>
      <p:sp>
        <p:nvSpPr>
          <p:cNvPr id="3" name="Content Placeholder 2"/>
          <p:cNvSpPr>
            <a:spLocks noGrp="1"/>
          </p:cNvSpPr>
          <p:nvPr>
            <p:ph idx="1"/>
          </p:nvPr>
        </p:nvSpPr>
        <p:spPr>
          <a:xfrm>
            <a:off x="5209420" y="2098624"/>
            <a:ext cx="6213081" cy="4601980"/>
          </a:xfrm>
        </p:spPr>
        <p:txBody>
          <a:bodyPr anchor="t">
            <a:normAutofit lnSpcReduction="10000"/>
          </a:bodyPr>
          <a:lstStyle/>
          <a:p>
            <a:pPr lvl="0"/>
            <a:r>
              <a:rPr lang="en-US" sz="2400" dirty="0"/>
              <a:t>Before sterilization, the instruments should be wrapped or packaged to protect them from becoming contaminated after sterilization</a:t>
            </a:r>
          </a:p>
          <a:p>
            <a:pPr lvl="0"/>
            <a:r>
              <a:rPr lang="en-US" sz="2400" dirty="0"/>
              <a:t>When instruments are sterilized without being packaged, they are exposed to the environment as soon as the sterilizer door is opened</a:t>
            </a:r>
          </a:p>
          <a:p>
            <a:pPr lvl="0"/>
            <a:r>
              <a:rPr lang="en-US" sz="2400" dirty="0"/>
              <a:t>They can be contaminated by aerosols in the air, dust, improper handling, or contact with nonsterile surfaces</a:t>
            </a:r>
          </a:p>
          <a:p>
            <a:pPr lvl="0"/>
            <a:r>
              <a:rPr lang="en-US" sz="2400" dirty="0"/>
              <a:t>Additional advantage to packaging instruments is they can be grouped into special setups, such as crown/bridge, amalgam, prophylactic, or composite</a:t>
            </a:r>
          </a:p>
          <a:p>
            <a:pPr lvl="0"/>
            <a:endParaRPr lang="en-US" sz="1500" dirty="0"/>
          </a:p>
        </p:txBody>
      </p:sp>
      <p:pic>
        <p:nvPicPr>
          <p:cNvPr id="29704" name="Picture 8" descr="Image result for dental cassette WRAPS">
            <a:extLst>
              <a:ext uri="{FF2B5EF4-FFF2-40B4-BE49-F238E27FC236}">
                <a16:creationId xmlns:a16="http://schemas.microsoft.com/office/drawing/2014/main" id="{64DCC465-8A45-F8B3-23D7-038B2B9EE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7" b="2"/>
          <a:stretch/>
        </p:blipFill>
        <p:spPr bwMode="auto">
          <a:xfrm>
            <a:off x="-96311" y="299509"/>
            <a:ext cx="2456683" cy="2509006"/>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267D11A1-8E81-E8BE-90DF-E263AB13C9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11" r="13995" b="2"/>
          <a:stretch/>
        </p:blipFill>
        <p:spPr bwMode="auto">
          <a:xfrm>
            <a:off x="2315576" y="349445"/>
            <a:ext cx="2456683" cy="2509006"/>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a:extLst>
              <a:ext uri="{FF2B5EF4-FFF2-40B4-BE49-F238E27FC236}">
                <a16:creationId xmlns:a16="http://schemas.microsoft.com/office/drawing/2014/main" id="{24137DA4-B7F7-2A26-2F37-560E27F531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61"/>
          <a:stretch/>
        </p:blipFill>
        <p:spPr bwMode="auto">
          <a:xfrm>
            <a:off x="769499" y="3250136"/>
            <a:ext cx="4142955" cy="345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043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79DF-48B8-8EB9-E8F1-F3E08763326D}"/>
              </a:ext>
            </a:extLst>
          </p:cNvPr>
          <p:cNvSpPr>
            <a:spLocks noGrp="1"/>
          </p:cNvSpPr>
          <p:nvPr>
            <p:ph type="title"/>
          </p:nvPr>
        </p:nvSpPr>
        <p:spPr>
          <a:xfrm>
            <a:off x="6059054" y="299509"/>
            <a:ext cx="5853799" cy="1679193"/>
          </a:xfrm>
        </p:spPr>
        <p:txBody>
          <a:bodyPr anchor="b">
            <a:normAutofit/>
          </a:bodyPr>
          <a:lstStyle/>
          <a:p>
            <a:pPr algn="ctr"/>
            <a:r>
              <a:rPr lang="en-US" dirty="0"/>
              <a:t>Steam Autoclave Sterilization</a:t>
            </a:r>
          </a:p>
        </p:txBody>
      </p:sp>
      <p:sp>
        <p:nvSpPr>
          <p:cNvPr id="3" name="Content Placeholder 2">
            <a:extLst>
              <a:ext uri="{FF2B5EF4-FFF2-40B4-BE49-F238E27FC236}">
                <a16:creationId xmlns:a16="http://schemas.microsoft.com/office/drawing/2014/main" id="{1BEA63CE-BF6D-17FF-4011-388695A2AC50}"/>
              </a:ext>
            </a:extLst>
          </p:cNvPr>
          <p:cNvSpPr>
            <a:spLocks noGrp="1"/>
          </p:cNvSpPr>
          <p:nvPr>
            <p:ph idx="1"/>
          </p:nvPr>
        </p:nvSpPr>
        <p:spPr>
          <a:xfrm>
            <a:off x="6059054" y="2638269"/>
            <a:ext cx="5378439" cy="3920222"/>
          </a:xfrm>
        </p:spPr>
        <p:txBody>
          <a:bodyPr anchor="t">
            <a:normAutofit/>
          </a:bodyPr>
          <a:lstStyle/>
          <a:p>
            <a:pPr lvl="0"/>
            <a:r>
              <a:rPr lang="en-US" sz="2800" dirty="0"/>
              <a:t>Dental office steam sterilizers usually operate in four cycles</a:t>
            </a:r>
          </a:p>
          <a:p>
            <a:pPr lvl="1"/>
            <a:r>
              <a:rPr lang="en-US" dirty="0"/>
              <a:t>Heat-up cycle</a:t>
            </a:r>
          </a:p>
          <a:p>
            <a:pPr lvl="1"/>
            <a:r>
              <a:rPr lang="en-US" dirty="0"/>
              <a:t>Sterilizing cycle</a:t>
            </a:r>
          </a:p>
          <a:p>
            <a:pPr lvl="1"/>
            <a:r>
              <a:rPr lang="en-US" dirty="0"/>
              <a:t>Depressurization cycle</a:t>
            </a:r>
          </a:p>
          <a:p>
            <a:pPr lvl="1"/>
            <a:r>
              <a:rPr lang="en-US" dirty="0"/>
              <a:t>Drying cycle</a:t>
            </a:r>
          </a:p>
          <a:p>
            <a:endParaRPr lang="en-US" sz="1800" dirty="0"/>
          </a:p>
        </p:txBody>
      </p:sp>
      <p:pic>
        <p:nvPicPr>
          <p:cNvPr id="30724" name="Picture 4">
            <a:extLst>
              <a:ext uri="{FF2B5EF4-FFF2-40B4-BE49-F238E27FC236}">
                <a16:creationId xmlns:a16="http://schemas.microsoft.com/office/drawing/2014/main" id="{0332C575-4B2B-2AEE-5C79-4623C404E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67" b="3176"/>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a:extLst>
              <a:ext uri="{FF2B5EF4-FFF2-40B4-BE49-F238E27FC236}">
                <a16:creationId xmlns:a16="http://schemas.microsoft.com/office/drawing/2014/main" id="{B9853257-E33B-4D6E-519E-E971F248A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1" b="6664"/>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4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GHS Sign - GHS Pictograms (Polypropylene) in 2021 | Adhesive vinyl ...">
            <a:extLst>
              <a:ext uri="{FF2B5EF4-FFF2-40B4-BE49-F238E27FC236}">
                <a16:creationId xmlns:a16="http://schemas.microsoft.com/office/drawing/2014/main" id="{9DCB4665-7261-0236-7149-2A040E534D5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852"/>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110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EBF4-81A7-47D7-934F-EAAF6F63B634}"/>
              </a:ext>
            </a:extLst>
          </p:cNvPr>
          <p:cNvSpPr>
            <a:spLocks noGrp="1"/>
          </p:cNvSpPr>
          <p:nvPr>
            <p:ph type="title"/>
          </p:nvPr>
        </p:nvSpPr>
        <p:spPr>
          <a:xfrm>
            <a:off x="6059054" y="501651"/>
            <a:ext cx="5853799" cy="1477051"/>
          </a:xfrm>
        </p:spPr>
        <p:txBody>
          <a:bodyPr anchor="b">
            <a:normAutofit/>
          </a:bodyPr>
          <a:lstStyle/>
          <a:p>
            <a:r>
              <a:rPr lang="en-US" sz="3800" b="1" dirty="0"/>
              <a:t>Sterilization Monitoring: Types of Indicators</a:t>
            </a:r>
            <a:endParaRPr lang="en-US" sz="3800" dirty="0"/>
          </a:p>
        </p:txBody>
      </p:sp>
      <p:sp>
        <p:nvSpPr>
          <p:cNvPr id="3" name="Content Placeholder 2">
            <a:extLst>
              <a:ext uri="{FF2B5EF4-FFF2-40B4-BE49-F238E27FC236}">
                <a16:creationId xmlns:a16="http://schemas.microsoft.com/office/drawing/2014/main" id="{80A63CB9-2FC0-45CC-9161-208AE4645E0F}"/>
              </a:ext>
            </a:extLst>
          </p:cNvPr>
          <p:cNvSpPr>
            <a:spLocks noGrp="1"/>
          </p:cNvSpPr>
          <p:nvPr>
            <p:ph idx="1"/>
          </p:nvPr>
        </p:nvSpPr>
        <p:spPr>
          <a:xfrm>
            <a:off x="6096000" y="2338466"/>
            <a:ext cx="5211015" cy="4407108"/>
          </a:xfrm>
        </p:spPr>
        <p:txBody>
          <a:bodyPr anchor="t">
            <a:normAutofit/>
          </a:bodyPr>
          <a:lstStyle/>
          <a:p>
            <a:pPr>
              <a:buFont typeface="Wingdings" panose="05000000000000000000" pitchFamily="2" charset="2"/>
              <a:buChar char="§"/>
            </a:pPr>
            <a:r>
              <a:rPr lang="en-US" sz="2400" b="1" dirty="0"/>
              <a:t> Mechanical:  Measures time, temperature, and pressure.</a:t>
            </a:r>
          </a:p>
          <a:p>
            <a:pPr>
              <a:buFont typeface="Wingdings" panose="05000000000000000000" pitchFamily="2" charset="2"/>
              <a:buChar char="§"/>
            </a:pPr>
            <a:r>
              <a:rPr lang="en-US" sz="2400" b="1" dirty="0"/>
              <a:t> Chemical: Change in color when physical parameter is reached.</a:t>
            </a:r>
          </a:p>
          <a:p>
            <a:pPr>
              <a:buFont typeface="Wingdings" panose="05000000000000000000" pitchFamily="2" charset="2"/>
              <a:buChar char="§"/>
            </a:pPr>
            <a:r>
              <a:rPr lang="en-US" sz="2400" b="1" dirty="0"/>
              <a:t> Biological (spore tests):</a:t>
            </a:r>
          </a:p>
          <a:p>
            <a:pPr marL="0" indent="0">
              <a:buNone/>
            </a:pPr>
            <a:r>
              <a:rPr lang="en-US" sz="2400" b="1" dirty="0"/>
              <a:t>   - Uses biological spores to assess the sterilization process directly.</a:t>
            </a:r>
          </a:p>
          <a:p>
            <a:r>
              <a:rPr lang="en-US" sz="2400" b="1" dirty="0"/>
              <a:t>Indicators are specific to the type of sterilization used.</a:t>
            </a:r>
          </a:p>
          <a:p>
            <a:endParaRPr lang="en-US" sz="1800" dirty="0"/>
          </a:p>
        </p:txBody>
      </p:sp>
      <p:pic>
        <p:nvPicPr>
          <p:cNvPr id="10242" name="Picture 2">
            <a:extLst>
              <a:ext uri="{FF2B5EF4-FFF2-40B4-BE49-F238E27FC236}">
                <a16:creationId xmlns:a16="http://schemas.microsoft.com/office/drawing/2014/main" id="{051EBFF2-88AB-42D5-838B-E158161CF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59" b="28332"/>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ADBC8BD-CCCF-4C96-A830-B95EB474A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841"/>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73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C201-2CD9-0FD1-E43D-CBF9C3EB0782}"/>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6000" b="1" dirty="0"/>
              <a:t>Dental Unit Waterlines</a:t>
            </a:r>
            <a:endParaRPr lang="en-US" sz="6000" b="1" i="0" kern="1200" cap="all" baseline="0" dirty="0">
              <a:latin typeface="+mj-lt"/>
              <a:ea typeface="+mj-ea"/>
              <a:cs typeface="+mj-cs"/>
            </a:endParaRPr>
          </a:p>
        </p:txBody>
      </p:sp>
    </p:spTree>
    <p:extLst>
      <p:ext uri="{BB962C8B-B14F-4D97-AF65-F5344CB8AC3E}">
        <p14:creationId xmlns:p14="http://schemas.microsoft.com/office/powerpoint/2010/main" val="4107157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5FFF-1073-4680-8308-DCE9CB657F23}"/>
              </a:ext>
            </a:extLst>
          </p:cNvPr>
          <p:cNvSpPr>
            <a:spLocks noGrp="1"/>
          </p:cNvSpPr>
          <p:nvPr>
            <p:ph type="title"/>
          </p:nvPr>
        </p:nvSpPr>
        <p:spPr>
          <a:xfrm>
            <a:off x="4721902" y="119922"/>
            <a:ext cx="7190945" cy="1484026"/>
          </a:xfrm>
        </p:spPr>
        <p:txBody>
          <a:bodyPr anchor="b">
            <a:normAutofit/>
          </a:bodyPr>
          <a:lstStyle/>
          <a:p>
            <a:r>
              <a:rPr lang="en-US" sz="3600" b="1" dirty="0"/>
              <a:t>CDC Recommendations for Dental Unit Water Quality</a:t>
            </a:r>
            <a:endParaRPr lang="en-US" sz="3600" dirty="0"/>
          </a:p>
        </p:txBody>
      </p:sp>
      <p:sp>
        <p:nvSpPr>
          <p:cNvPr id="3" name="Content Placeholder 2">
            <a:extLst>
              <a:ext uri="{FF2B5EF4-FFF2-40B4-BE49-F238E27FC236}">
                <a16:creationId xmlns:a16="http://schemas.microsoft.com/office/drawing/2014/main" id="{9E5F9F50-3959-4FF1-943F-D09EE91A23AE}"/>
              </a:ext>
            </a:extLst>
          </p:cNvPr>
          <p:cNvSpPr>
            <a:spLocks noGrp="1"/>
          </p:cNvSpPr>
          <p:nvPr>
            <p:ph idx="1"/>
          </p:nvPr>
        </p:nvSpPr>
        <p:spPr>
          <a:xfrm>
            <a:off x="4916775" y="2053652"/>
            <a:ext cx="6850504" cy="4798969"/>
          </a:xfrm>
        </p:spPr>
        <p:txBody>
          <a:bodyPr anchor="t">
            <a:normAutofit/>
          </a:bodyPr>
          <a:lstStyle/>
          <a:p>
            <a:pPr>
              <a:buFont typeface="Wingdings" panose="05000000000000000000" pitchFamily="2" charset="2"/>
              <a:buChar char="§"/>
            </a:pPr>
            <a:r>
              <a:rPr lang="en-US" sz="2000" dirty="0"/>
              <a:t> </a:t>
            </a:r>
            <a:r>
              <a:rPr lang="en-US" sz="2400" b="1" dirty="0"/>
              <a:t>Use water that meets US Environmental Protection Agency (EPA) regulatory standards for drinking water (i.e., &lt;500 CFU/mL of heterotrophic water bacteria) for routine dental treatment output water.</a:t>
            </a:r>
          </a:p>
          <a:p>
            <a:pPr>
              <a:buFont typeface="Wingdings" panose="05000000000000000000" pitchFamily="2" charset="2"/>
              <a:buChar char="§"/>
            </a:pPr>
            <a:r>
              <a:rPr lang="en-US" sz="2400" b="1" dirty="0"/>
              <a:t> Consult with the dental unit manufacturer for appropriate methods and equipment to maintain the recommended quality of dental water.</a:t>
            </a:r>
          </a:p>
          <a:p>
            <a:pPr>
              <a:buFont typeface="Wingdings" panose="05000000000000000000" pitchFamily="2" charset="2"/>
              <a:buChar char="§"/>
            </a:pPr>
            <a:r>
              <a:rPr lang="en-US" sz="2400" b="1" dirty="0"/>
              <a:t> Follow recommendations for monitoring water quality provided by the manufacturer of the unit or waterline treatment product.</a:t>
            </a:r>
          </a:p>
          <a:p>
            <a:endParaRPr lang="en-US" sz="1500" dirty="0"/>
          </a:p>
        </p:txBody>
      </p:sp>
      <p:pic>
        <p:nvPicPr>
          <p:cNvPr id="13316" name="Picture 4">
            <a:extLst>
              <a:ext uri="{FF2B5EF4-FFF2-40B4-BE49-F238E27FC236}">
                <a16:creationId xmlns:a16="http://schemas.microsoft.com/office/drawing/2014/main" id="{4B6A0213-EEE3-461C-AE80-E5257D30A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57" b="23814"/>
          <a:stretch/>
        </p:blipFill>
        <p:spPr bwMode="auto">
          <a:xfrm>
            <a:off x="279144" y="299508"/>
            <a:ext cx="4217906" cy="301039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EF6BB552-4A22-4E9F-AA2C-1B1E7D0981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29"/>
          <a:stretch/>
        </p:blipFill>
        <p:spPr bwMode="auto">
          <a:xfrm>
            <a:off x="279143" y="3548095"/>
            <a:ext cx="4217907" cy="301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204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198E-B49B-405D-B90F-B9D430DA6AF1}"/>
              </a:ext>
            </a:extLst>
          </p:cNvPr>
          <p:cNvSpPr>
            <a:spLocks noGrp="1"/>
          </p:cNvSpPr>
          <p:nvPr>
            <p:ph type="title"/>
          </p:nvPr>
        </p:nvSpPr>
        <p:spPr>
          <a:xfrm>
            <a:off x="972458" y="286603"/>
            <a:ext cx="11001828" cy="1450757"/>
          </a:xfrm>
        </p:spPr>
        <p:txBody>
          <a:bodyPr>
            <a:normAutofit fontScale="90000"/>
          </a:bodyPr>
          <a:lstStyle/>
          <a:p>
            <a:br>
              <a:rPr lang="en-US" sz="1500" b="1" dirty="0"/>
            </a:br>
            <a:br>
              <a:rPr lang="en-US" sz="1500" b="1" dirty="0"/>
            </a:br>
            <a:br>
              <a:rPr lang="en-US" sz="1500" b="1" dirty="0"/>
            </a:br>
            <a:br>
              <a:rPr lang="en-US" sz="1500" b="1" dirty="0"/>
            </a:br>
            <a:r>
              <a:rPr lang="en-US" sz="4200" b="1" dirty="0"/>
              <a:t>CDC Recommendations for Dental Unit Water Quality (cont.)</a:t>
            </a:r>
            <a:br>
              <a:rPr lang="en-US" sz="1500" dirty="0"/>
            </a:br>
            <a:endParaRPr lang="en-US" sz="1500" dirty="0"/>
          </a:p>
        </p:txBody>
      </p:sp>
      <p:sp>
        <p:nvSpPr>
          <p:cNvPr id="3" name="Content Placeholder 2">
            <a:extLst>
              <a:ext uri="{FF2B5EF4-FFF2-40B4-BE49-F238E27FC236}">
                <a16:creationId xmlns:a16="http://schemas.microsoft.com/office/drawing/2014/main" id="{600BE90F-C4F2-43EC-8361-116E0D066A5F}"/>
              </a:ext>
            </a:extLst>
          </p:cNvPr>
          <p:cNvSpPr>
            <a:spLocks noGrp="1"/>
          </p:cNvSpPr>
          <p:nvPr>
            <p:ph idx="1"/>
          </p:nvPr>
        </p:nvSpPr>
        <p:spPr>
          <a:xfrm>
            <a:off x="972458" y="2322287"/>
            <a:ext cx="6037942" cy="3773711"/>
          </a:xfrm>
        </p:spPr>
        <p:txBody>
          <a:bodyPr>
            <a:normAutofit lnSpcReduction="10000"/>
          </a:bodyPr>
          <a:lstStyle/>
          <a:p>
            <a:pPr>
              <a:buFont typeface="Wingdings" panose="05000000000000000000" pitchFamily="2" charset="2"/>
              <a:buChar char="§"/>
            </a:pPr>
            <a:r>
              <a:rPr lang="en-US" sz="2400" b="1" dirty="0"/>
              <a:t>Discharge water and air for a minimum of 20–30 seconds after each patient, from any device connected to the dental water system that enters the patient’s mouth (e.g., handpieces, ultrasonic scalers, air or water syringes).</a:t>
            </a:r>
          </a:p>
          <a:p>
            <a:pPr>
              <a:buFont typeface="Wingdings" panose="05000000000000000000" pitchFamily="2" charset="2"/>
              <a:buChar char="§"/>
            </a:pPr>
            <a:r>
              <a:rPr lang="en-US" sz="2400" b="1" dirty="0"/>
              <a:t> Consult with the dental unit manufacturer on the need for periodic maintenance of anti-retraction mechanisms.</a:t>
            </a:r>
          </a:p>
          <a:p>
            <a:pPr marL="0" indent="0">
              <a:buNone/>
            </a:pPr>
            <a:endParaRPr lang="en-US" sz="2400" dirty="0"/>
          </a:p>
          <a:p>
            <a:pPr>
              <a:buFont typeface="Wingdings" panose="05000000000000000000" pitchFamily="2" charset="2"/>
              <a:buChar char="§"/>
            </a:pPr>
            <a:endParaRPr lang="en-US" sz="2400" b="1" dirty="0"/>
          </a:p>
          <a:p>
            <a:pPr>
              <a:buFont typeface="Wingdings" panose="05000000000000000000" pitchFamily="2" charset="2"/>
              <a:buChar char="§"/>
            </a:pPr>
            <a:endParaRPr lang="en-US" b="1" dirty="0"/>
          </a:p>
          <a:p>
            <a:pPr marL="0" indent="0">
              <a:buNone/>
            </a:pPr>
            <a:endParaRPr lang="en-US" dirty="0"/>
          </a:p>
          <a:p>
            <a:endParaRPr lang="en-US" dirty="0"/>
          </a:p>
        </p:txBody>
      </p:sp>
      <p:pic>
        <p:nvPicPr>
          <p:cNvPr id="1026" name="Picture 2">
            <a:extLst>
              <a:ext uri="{FF2B5EF4-FFF2-40B4-BE49-F238E27FC236}">
                <a16:creationId xmlns:a16="http://schemas.microsoft.com/office/drawing/2014/main" id="{6608F887-FC82-4281-B95A-F875A84AE0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2" r="-2" b="22806"/>
          <a:stretch/>
        </p:blipFill>
        <p:spPr bwMode="auto">
          <a:xfrm>
            <a:off x="7387770" y="2108200"/>
            <a:ext cx="4586515" cy="360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7871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9D5A-B79A-4BA9-8CA2-D552EAA53159}"/>
              </a:ext>
            </a:extLst>
          </p:cNvPr>
          <p:cNvSpPr>
            <a:spLocks noGrp="1"/>
          </p:cNvSpPr>
          <p:nvPr>
            <p:ph type="title"/>
          </p:nvPr>
        </p:nvSpPr>
        <p:spPr>
          <a:xfrm>
            <a:off x="899410" y="404734"/>
            <a:ext cx="10732957" cy="1680969"/>
          </a:xfrm>
        </p:spPr>
        <p:txBody>
          <a:bodyPr>
            <a:normAutofit/>
          </a:bodyPr>
          <a:lstStyle/>
          <a:p>
            <a:r>
              <a:rPr lang="en-US" sz="3200" b="1" dirty="0">
                <a:latin typeface="Verdana" panose="020B0604030504040204" pitchFamily="34" charset="0"/>
                <a:ea typeface="Verdana" panose="020B0604030504040204" pitchFamily="34" charset="0"/>
                <a:cs typeface="Verdana" panose="020B0604030504040204" pitchFamily="34" charset="0"/>
              </a:rPr>
              <a:t>Why Does Bacteria Grow So Quickly in DUWL?</a:t>
            </a:r>
            <a:br>
              <a:rPr lang="en-US" sz="3200" b="1" dirty="0">
                <a:latin typeface="Verdana" panose="020B0604030504040204" pitchFamily="34" charset="0"/>
                <a:ea typeface="Verdana" panose="020B0604030504040204" pitchFamily="34" charset="0"/>
                <a:cs typeface="Verdana" panose="020B0604030504040204" pitchFamily="34" charset="0"/>
              </a:rPr>
            </a:br>
            <a:endParaRPr lang="en-US" sz="3200" dirty="0"/>
          </a:p>
        </p:txBody>
      </p:sp>
      <p:sp>
        <p:nvSpPr>
          <p:cNvPr id="3" name="Content Placeholder 2">
            <a:extLst>
              <a:ext uri="{FF2B5EF4-FFF2-40B4-BE49-F238E27FC236}">
                <a16:creationId xmlns:a16="http://schemas.microsoft.com/office/drawing/2014/main" id="{AFC52F9A-591E-4906-B466-19A6BEC9F099}"/>
              </a:ext>
            </a:extLst>
          </p:cNvPr>
          <p:cNvSpPr>
            <a:spLocks noGrp="1"/>
          </p:cNvSpPr>
          <p:nvPr>
            <p:ph idx="1"/>
          </p:nvPr>
        </p:nvSpPr>
        <p:spPr>
          <a:xfrm>
            <a:off x="899409" y="2250460"/>
            <a:ext cx="5594155" cy="3618634"/>
          </a:xfrm>
        </p:spPr>
        <p:txBody>
          <a:bodyPr>
            <a:normAutofit fontScale="92500"/>
          </a:bodyPr>
          <a:lstStyle/>
          <a:p>
            <a:pPr marL="228594" indent="-228594">
              <a:lnSpc>
                <a:spcPct val="100000"/>
              </a:lnSpc>
              <a:buClr>
                <a:srgbClr val="E97E7B"/>
              </a:buClr>
              <a:buFont typeface="System Font Regular"/>
              <a:buChar char="›"/>
            </a:pPr>
            <a:r>
              <a:rPr lang="en-US" sz="2400" b="1" dirty="0">
                <a:latin typeface="Verdana" panose="020B0604030504040204" pitchFamily="34" charset="0"/>
                <a:ea typeface="Verdana" panose="020B0604030504040204" pitchFamily="34" charset="0"/>
                <a:cs typeface="Verdana" panose="020B0604030504040204" pitchFamily="34" charset="0"/>
              </a:rPr>
              <a:t>Biofilms serve as microbial reservoir</a:t>
            </a:r>
          </a:p>
          <a:p>
            <a:pPr marL="228594" indent="-228594">
              <a:lnSpc>
                <a:spcPct val="100000"/>
              </a:lnSpc>
              <a:buClr>
                <a:srgbClr val="E97E7B"/>
              </a:buClr>
              <a:buFont typeface="System Font Regular"/>
              <a:buChar char="›"/>
            </a:pPr>
            <a:r>
              <a:rPr lang="en-US" sz="2400" b="1" dirty="0">
                <a:latin typeface="Verdana" panose="020B0604030504040204" pitchFamily="34" charset="0"/>
                <a:ea typeface="Verdana" panose="020B0604030504040204" pitchFamily="34" charset="0"/>
                <a:cs typeface="Verdana" panose="020B0604030504040204" pitchFamily="34" charset="0"/>
              </a:rPr>
              <a:t>Brand new waterlines can grow 200,000 CFU/mL in less than 5 days</a:t>
            </a:r>
          </a:p>
          <a:p>
            <a:pPr marL="228594" indent="-228594">
              <a:lnSpc>
                <a:spcPct val="100000"/>
              </a:lnSpc>
              <a:buClr>
                <a:srgbClr val="E97E7B"/>
              </a:buClr>
              <a:buFont typeface="System Font Regular"/>
              <a:buChar char="›"/>
            </a:pPr>
            <a:r>
              <a:rPr lang="en-US" sz="2400" b="1" dirty="0">
                <a:latin typeface="Verdana" panose="020B0604030504040204" pitchFamily="34" charset="0"/>
                <a:ea typeface="Verdana" panose="020B0604030504040204" pitchFamily="34" charset="0"/>
                <a:cs typeface="Verdana" panose="020B0604030504040204" pitchFamily="34" charset="0"/>
              </a:rPr>
              <a:t>Every time the air/water syringe is used, it’s like blowing on a dandelion, spreading little seeds down the line.</a:t>
            </a:r>
          </a:p>
          <a:p>
            <a:pPr>
              <a:lnSpc>
                <a:spcPct val="100000"/>
              </a:lnSpc>
            </a:pPr>
            <a:endParaRPr lang="en-US" sz="1900" dirty="0"/>
          </a:p>
        </p:txBody>
      </p:sp>
      <p:pic>
        <p:nvPicPr>
          <p:cNvPr id="4" name="Picture 3">
            <a:extLst>
              <a:ext uri="{FF2B5EF4-FFF2-40B4-BE49-F238E27FC236}">
                <a16:creationId xmlns:a16="http://schemas.microsoft.com/office/drawing/2014/main" id="{11193F75-67D8-4C2F-A232-688913DC957F}"/>
              </a:ext>
            </a:extLst>
          </p:cNvPr>
          <p:cNvPicPr>
            <a:picLocks noChangeAspect="1"/>
          </p:cNvPicPr>
          <p:nvPr/>
        </p:nvPicPr>
        <p:blipFill rotWithShape="1">
          <a:blip r:embed="rId2"/>
          <a:srcRect l="15707" r="15708" b="1"/>
          <a:stretch/>
        </p:blipFill>
        <p:spPr>
          <a:xfrm>
            <a:off x="6718852" y="1708879"/>
            <a:ext cx="5107387" cy="4860203"/>
          </a:xfrm>
          <a:prstGeom prst="rect">
            <a:avLst/>
          </a:prstGeom>
        </p:spPr>
      </p:pic>
    </p:spTree>
    <p:extLst>
      <p:ext uri="{BB962C8B-B14F-4D97-AF65-F5344CB8AC3E}">
        <p14:creationId xmlns:p14="http://schemas.microsoft.com/office/powerpoint/2010/main" val="28203668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F037-CF23-4083-A088-115E130C3E44}"/>
              </a:ext>
            </a:extLst>
          </p:cNvPr>
          <p:cNvSpPr>
            <a:spLocks noGrp="1"/>
          </p:cNvSpPr>
          <p:nvPr>
            <p:ph type="title"/>
          </p:nvPr>
        </p:nvSpPr>
        <p:spPr>
          <a:xfrm>
            <a:off x="185981" y="232118"/>
            <a:ext cx="11831848" cy="1629952"/>
          </a:xfrm>
        </p:spPr>
        <p:txBody>
          <a:bodyPr>
            <a:normAutofit/>
          </a:bodyPr>
          <a:lstStyle/>
          <a:p>
            <a:pPr algn="ctr"/>
            <a:r>
              <a:rPr lang="en-US" b="1"/>
              <a:t>Dental Unit Waterlines and Biofilm</a:t>
            </a:r>
            <a:endParaRPr lang="en-US"/>
          </a:p>
        </p:txBody>
      </p:sp>
      <p:sp>
        <p:nvSpPr>
          <p:cNvPr id="3" name="Content Placeholder 2">
            <a:extLst>
              <a:ext uri="{FF2B5EF4-FFF2-40B4-BE49-F238E27FC236}">
                <a16:creationId xmlns:a16="http://schemas.microsoft.com/office/drawing/2014/main" id="{CA6772CD-C616-4B62-B8E8-EA41FFD771CF}"/>
              </a:ext>
            </a:extLst>
          </p:cNvPr>
          <p:cNvSpPr>
            <a:spLocks noGrp="1"/>
          </p:cNvSpPr>
          <p:nvPr>
            <p:ph idx="1"/>
          </p:nvPr>
        </p:nvSpPr>
        <p:spPr>
          <a:xfrm>
            <a:off x="899409" y="2371241"/>
            <a:ext cx="6175281" cy="4254641"/>
          </a:xfrm>
        </p:spPr>
        <p:txBody>
          <a:bodyPr>
            <a:normAutofit/>
          </a:bodyPr>
          <a:lstStyle/>
          <a:p>
            <a:r>
              <a:rPr lang="en-US" sz="3200" dirty="0"/>
              <a:t>Microbial biofilms form in narrow-bore tubing of dental units. </a:t>
            </a:r>
          </a:p>
          <a:p>
            <a:r>
              <a:rPr lang="pt-BR" sz="3200" dirty="0"/>
              <a:t>Biofilms serve as a microbial reservoir.</a:t>
            </a:r>
          </a:p>
          <a:p>
            <a:r>
              <a:rPr lang="en-US" sz="3200" dirty="0"/>
              <a:t>Primary source of microorganisms is municipal water supply.</a:t>
            </a:r>
          </a:p>
          <a:p>
            <a:endParaRPr lang="en-US" sz="3200" dirty="0"/>
          </a:p>
          <a:p>
            <a:endParaRPr lang="en-US" dirty="0"/>
          </a:p>
        </p:txBody>
      </p:sp>
      <p:pic>
        <p:nvPicPr>
          <p:cNvPr id="9218" name="Picture 2" descr="PROTECTING YOUR PRACTICE - Are Your Dental Water Lines Hurting Your  Patients — Atlanta Dental">
            <a:extLst>
              <a:ext uri="{FF2B5EF4-FFF2-40B4-BE49-F238E27FC236}">
                <a16:creationId xmlns:a16="http://schemas.microsoft.com/office/drawing/2014/main" id="{33DE4340-9FFF-473A-A799-8E6CA10BE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975" y="2507836"/>
            <a:ext cx="47625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4448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A92B-080C-456A-9C2D-8BE64EAD8E80}"/>
              </a:ext>
            </a:extLst>
          </p:cNvPr>
          <p:cNvSpPr>
            <a:spLocks noGrp="1"/>
          </p:cNvSpPr>
          <p:nvPr>
            <p:ph type="title"/>
          </p:nvPr>
        </p:nvSpPr>
        <p:spPr>
          <a:xfrm>
            <a:off x="1039649" y="634946"/>
            <a:ext cx="6035041" cy="1450757"/>
          </a:xfrm>
        </p:spPr>
        <p:txBody>
          <a:bodyPr>
            <a:normAutofit/>
          </a:bodyPr>
          <a:lstStyle/>
          <a:p>
            <a:pPr algn="ctr"/>
            <a:r>
              <a:rPr lang="en-US" b="1" dirty="0"/>
              <a:t>Improving Dental Unit Water Quality</a:t>
            </a:r>
            <a:endParaRPr lang="en-US" dirty="0"/>
          </a:p>
        </p:txBody>
      </p:sp>
      <p:sp>
        <p:nvSpPr>
          <p:cNvPr id="3" name="Content Placeholder 2">
            <a:extLst>
              <a:ext uri="{FF2B5EF4-FFF2-40B4-BE49-F238E27FC236}">
                <a16:creationId xmlns:a16="http://schemas.microsoft.com/office/drawing/2014/main" id="{E9F706CB-6139-4F33-9AE5-2B2AE3DDFF36}"/>
              </a:ext>
            </a:extLst>
          </p:cNvPr>
          <p:cNvSpPr>
            <a:spLocks noGrp="1"/>
          </p:cNvSpPr>
          <p:nvPr>
            <p:ph idx="1"/>
          </p:nvPr>
        </p:nvSpPr>
        <p:spPr>
          <a:xfrm>
            <a:off x="1271587" y="2407435"/>
            <a:ext cx="6651225" cy="3811643"/>
          </a:xfrm>
        </p:spPr>
        <p:txBody>
          <a:bodyPr>
            <a:normAutofit fontScale="55000" lnSpcReduction="20000"/>
          </a:bodyPr>
          <a:lstStyle/>
          <a:p>
            <a:pPr>
              <a:lnSpc>
                <a:spcPct val="100000"/>
              </a:lnSpc>
            </a:pPr>
            <a:r>
              <a:rPr lang="en-US" sz="4200" dirty="0">
                <a:latin typeface="Open Sans"/>
              </a:rPr>
              <a:t>Available Technology </a:t>
            </a:r>
          </a:p>
          <a:p>
            <a:pPr marL="0" indent="0">
              <a:lnSpc>
                <a:spcPct val="100000"/>
              </a:lnSpc>
              <a:buNone/>
            </a:pPr>
            <a:r>
              <a:rPr lang="en-US" sz="4200" dirty="0">
                <a:latin typeface="Open Sans"/>
              </a:rPr>
              <a:t>   - Independent reservoirs.</a:t>
            </a:r>
          </a:p>
          <a:p>
            <a:pPr marL="0" indent="0">
              <a:lnSpc>
                <a:spcPct val="100000"/>
              </a:lnSpc>
              <a:buNone/>
            </a:pPr>
            <a:r>
              <a:rPr lang="en-US" sz="4200" dirty="0">
                <a:latin typeface="Open Sans"/>
              </a:rPr>
              <a:t>   - Chemical treatment.</a:t>
            </a:r>
          </a:p>
          <a:p>
            <a:pPr marL="0" indent="0">
              <a:lnSpc>
                <a:spcPct val="100000"/>
              </a:lnSpc>
              <a:buNone/>
            </a:pPr>
            <a:r>
              <a:rPr lang="en-US" sz="4200" dirty="0">
                <a:latin typeface="Open Sans"/>
              </a:rPr>
              <a:t>   - Filtration.</a:t>
            </a:r>
          </a:p>
          <a:p>
            <a:pPr marL="0" indent="0">
              <a:lnSpc>
                <a:spcPct val="100000"/>
              </a:lnSpc>
              <a:buNone/>
            </a:pPr>
            <a:r>
              <a:rPr lang="en-US" sz="4200" dirty="0">
                <a:latin typeface="Open Sans"/>
              </a:rPr>
              <a:t>   - Combinations of technologies.</a:t>
            </a:r>
          </a:p>
          <a:p>
            <a:pPr marL="0" indent="0">
              <a:lnSpc>
                <a:spcPct val="100000"/>
              </a:lnSpc>
              <a:buNone/>
            </a:pPr>
            <a:r>
              <a:rPr lang="en-US" sz="4200" dirty="0">
                <a:latin typeface="Open Sans"/>
              </a:rPr>
              <a:t>   - Sterile water delivery systems.</a:t>
            </a:r>
          </a:p>
          <a:p>
            <a:pPr>
              <a:lnSpc>
                <a:spcPct val="100000"/>
              </a:lnSpc>
            </a:pPr>
            <a:r>
              <a:rPr lang="en-US" sz="4200" dirty="0">
                <a:latin typeface="Open Sans"/>
              </a:rPr>
              <a:t>DHCP should always consult with the dental unit manufacturer for appropriate methods to maintain the recommended dental unit water quality.</a:t>
            </a:r>
          </a:p>
          <a:p>
            <a:pPr>
              <a:lnSpc>
                <a:spcPct val="100000"/>
              </a:lnSpc>
            </a:pPr>
            <a:endParaRPr lang="en-US" sz="1400" dirty="0"/>
          </a:p>
        </p:txBody>
      </p:sp>
      <p:pic>
        <p:nvPicPr>
          <p:cNvPr id="15362" name="Picture 2">
            <a:extLst>
              <a:ext uri="{FF2B5EF4-FFF2-40B4-BE49-F238E27FC236}">
                <a16:creationId xmlns:a16="http://schemas.microsoft.com/office/drawing/2014/main" id="{191505A8-BC07-462A-8ABE-3661F27BED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82868" y="561317"/>
            <a:ext cx="3435396" cy="247081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D41E6BC7-1F3D-45B4-844E-B881ED93A5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68893" y="3411731"/>
            <a:ext cx="2577027" cy="252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69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438A-DB43-46F2-8A33-5E310E4FD072}"/>
              </a:ext>
            </a:extLst>
          </p:cNvPr>
          <p:cNvSpPr>
            <a:spLocks noGrp="1"/>
          </p:cNvSpPr>
          <p:nvPr>
            <p:ph type="title"/>
          </p:nvPr>
        </p:nvSpPr>
        <p:spPr>
          <a:xfrm>
            <a:off x="704538" y="286603"/>
            <a:ext cx="10451142" cy="1450757"/>
          </a:xfrm>
        </p:spPr>
        <p:txBody>
          <a:bodyPr>
            <a:normAutofit/>
          </a:bodyPr>
          <a:lstStyle/>
          <a:p>
            <a:r>
              <a:rPr lang="en-US" b="1" dirty="0">
                <a:latin typeface="Verdana" panose="020B0604030504040204" pitchFamily="34" charset="0"/>
                <a:ea typeface="Verdana" panose="020B0604030504040204" pitchFamily="34" charset="0"/>
                <a:cs typeface="Verdana" panose="020B0604030504040204" pitchFamily="34" charset="0"/>
              </a:rPr>
              <a:t>3 Steps to Safe Water</a:t>
            </a:r>
            <a:endParaRPr lang="en-US" dirty="0"/>
          </a:p>
        </p:txBody>
      </p:sp>
      <p:sp>
        <p:nvSpPr>
          <p:cNvPr id="3" name="Content Placeholder 2">
            <a:extLst>
              <a:ext uri="{FF2B5EF4-FFF2-40B4-BE49-F238E27FC236}">
                <a16:creationId xmlns:a16="http://schemas.microsoft.com/office/drawing/2014/main" id="{4959057F-5197-4612-820D-CF883DE51D94}"/>
              </a:ext>
            </a:extLst>
          </p:cNvPr>
          <p:cNvSpPr>
            <a:spLocks noGrp="1"/>
          </p:cNvSpPr>
          <p:nvPr>
            <p:ph idx="1"/>
          </p:nvPr>
        </p:nvSpPr>
        <p:spPr>
          <a:xfrm>
            <a:off x="1064302" y="2108201"/>
            <a:ext cx="7218308" cy="4307589"/>
          </a:xfrm>
        </p:spPr>
        <p:txBody>
          <a:bodyPr>
            <a:norm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The Proven Protocol            </a:t>
            </a:r>
          </a:p>
          <a:p>
            <a:pPr>
              <a:buClr>
                <a:srgbClr val="FC7878"/>
              </a:buClr>
              <a:buFont typeface="Wingdings" panose="05000000000000000000" pitchFamily="2" charset="2"/>
              <a:buChar char="v"/>
            </a:pPr>
            <a:r>
              <a:rPr lang="en-US" sz="2400" dirty="0">
                <a:latin typeface="Verdana" panose="020B0604030504040204" pitchFamily="34" charset="0"/>
                <a:ea typeface="Verdana" panose="020B0604030504040204" pitchFamily="34" charset="0"/>
                <a:cs typeface="Verdana" panose="020B0604030504040204" pitchFamily="34" charset="0"/>
              </a:rPr>
              <a:t>Shock first, quarterly, &amp; whenever testing reveals ≥200 CFU/mL</a:t>
            </a:r>
          </a:p>
          <a:p>
            <a:pPr>
              <a:buClr>
                <a:srgbClr val="FC7878"/>
              </a:buClr>
              <a:buFont typeface="Wingdings" panose="05000000000000000000" pitchFamily="2" charset="2"/>
              <a:buChar char="v"/>
            </a:pPr>
            <a:r>
              <a:rPr lang="en-US" sz="2400" dirty="0">
                <a:latin typeface="Verdana" panose="020B0604030504040204" pitchFamily="34" charset="0"/>
                <a:ea typeface="Verdana" panose="020B0604030504040204" pitchFamily="34" charset="0"/>
                <a:cs typeface="Verdana" panose="020B0604030504040204" pitchFamily="34" charset="0"/>
              </a:rPr>
              <a:t>Use a continuous maintenance product (Tablets or Straws)</a:t>
            </a:r>
          </a:p>
          <a:p>
            <a:pPr>
              <a:buClr>
                <a:srgbClr val="FC7878"/>
              </a:buClr>
              <a:buFont typeface="Wingdings" panose="05000000000000000000" pitchFamily="2" charset="2"/>
              <a:buChar char="v"/>
            </a:pPr>
            <a:r>
              <a:rPr lang="en-US" sz="2400" dirty="0">
                <a:latin typeface="Verdana" panose="020B0604030504040204" pitchFamily="34" charset="0"/>
                <a:ea typeface="Verdana" panose="020B0604030504040204" pitchFamily="34" charset="0"/>
                <a:cs typeface="Verdana" panose="020B0604030504040204" pitchFamily="34" charset="0"/>
              </a:rPr>
              <a:t>Test quarterly – if failure, shock and retest</a:t>
            </a:r>
          </a:p>
          <a:p>
            <a:endParaRPr lang="en-US" dirty="0"/>
          </a:p>
        </p:txBody>
      </p:sp>
      <p:pic>
        <p:nvPicPr>
          <p:cNvPr id="4" name="Picture 3" descr="A screenshot of a cell phone&#10;&#10;Description automatically generated">
            <a:extLst>
              <a:ext uri="{FF2B5EF4-FFF2-40B4-BE49-F238E27FC236}">
                <a16:creationId xmlns:a16="http://schemas.microsoft.com/office/drawing/2014/main" id="{A88571A6-AA4D-44A3-B111-6F18DFA09761}"/>
              </a:ext>
            </a:extLst>
          </p:cNvPr>
          <p:cNvPicPr>
            <a:picLocks noChangeAspect="1"/>
          </p:cNvPicPr>
          <p:nvPr/>
        </p:nvPicPr>
        <p:blipFill>
          <a:blip r:embed="rId2"/>
          <a:stretch>
            <a:fillRect/>
          </a:stretch>
        </p:blipFill>
        <p:spPr>
          <a:xfrm>
            <a:off x="8022987" y="659274"/>
            <a:ext cx="4169013" cy="6493548"/>
          </a:xfrm>
          <a:prstGeom prst="rect">
            <a:avLst/>
          </a:prstGeom>
        </p:spPr>
      </p:pic>
    </p:spTree>
    <p:extLst>
      <p:ext uri="{BB962C8B-B14F-4D97-AF65-F5344CB8AC3E}">
        <p14:creationId xmlns:p14="http://schemas.microsoft.com/office/powerpoint/2010/main" val="11322644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B486-843B-4C96-8DB5-2DC044A5E9A9}"/>
              </a:ext>
            </a:extLst>
          </p:cNvPr>
          <p:cNvSpPr>
            <a:spLocks noGrp="1"/>
          </p:cNvSpPr>
          <p:nvPr>
            <p:ph type="title"/>
          </p:nvPr>
        </p:nvSpPr>
        <p:spPr>
          <a:xfrm>
            <a:off x="745588" y="123371"/>
            <a:ext cx="10952926" cy="1503951"/>
          </a:xfrm>
        </p:spPr>
        <p:txBody>
          <a:bodyPr/>
          <a:lstStyle/>
          <a:p>
            <a:pPr algn="ctr"/>
            <a:r>
              <a:rPr lang="en-US" b="1">
                <a:solidFill>
                  <a:schemeClr val="accent1">
                    <a:lumMod val="75000"/>
                  </a:schemeClr>
                </a:solidFill>
              </a:rPr>
              <a:t>Manufacturers IFU </a:t>
            </a:r>
            <a:r>
              <a:rPr lang="en-US" sz="3600" b="1">
                <a:solidFill>
                  <a:schemeClr val="accent1">
                    <a:lumMod val="75000"/>
                  </a:schemeClr>
                </a:solidFill>
              </a:rPr>
              <a:t>have recently changed</a:t>
            </a:r>
            <a:endParaRPr lang="en-US">
              <a:solidFill>
                <a:schemeClr val="accent1">
                  <a:lumMod val="75000"/>
                </a:schemeClr>
              </a:solidFill>
            </a:endParaRPr>
          </a:p>
        </p:txBody>
      </p:sp>
      <p:pic>
        <p:nvPicPr>
          <p:cNvPr id="4" name="Content Placeholder 3" descr="Table, calendar&#10;&#10;Description automatically generated">
            <a:extLst>
              <a:ext uri="{FF2B5EF4-FFF2-40B4-BE49-F238E27FC236}">
                <a16:creationId xmlns:a16="http://schemas.microsoft.com/office/drawing/2014/main" id="{06F27EDC-4EBB-47B0-9DD0-63CAEB1494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429" y="1177871"/>
            <a:ext cx="11263085" cy="5680129"/>
          </a:xfrm>
          <a:prstGeom prst="rect">
            <a:avLst/>
          </a:prstGeom>
        </p:spPr>
      </p:pic>
    </p:spTree>
    <p:extLst>
      <p:ext uri="{BB962C8B-B14F-4D97-AF65-F5344CB8AC3E}">
        <p14:creationId xmlns:p14="http://schemas.microsoft.com/office/powerpoint/2010/main" val="34922597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BBC2-063C-C465-8ED3-059ACE426EE9}"/>
              </a:ext>
            </a:extLst>
          </p:cNvPr>
          <p:cNvSpPr>
            <a:spLocks noGrp="1"/>
          </p:cNvSpPr>
          <p:nvPr>
            <p:ph type="title"/>
          </p:nvPr>
        </p:nvSpPr>
        <p:spPr>
          <a:xfrm>
            <a:off x="1873770" y="3747247"/>
            <a:ext cx="9953468" cy="2386669"/>
          </a:xfrm>
        </p:spPr>
        <p:txBody>
          <a:bodyPr vert="horz" lIns="91440" tIns="45720" rIns="91440" bIns="45720" rtlCol="0" anchor="ctr">
            <a:normAutofit/>
          </a:bodyPr>
          <a:lstStyle/>
          <a:p>
            <a:r>
              <a:rPr lang="en-US" sz="6600" b="1" i="0" kern="1200" cap="all" baseline="0" dirty="0">
                <a:latin typeface="+mj-lt"/>
                <a:ea typeface="+mj-ea"/>
                <a:cs typeface="+mj-cs"/>
              </a:rPr>
              <a:t>Water testing kit</a:t>
            </a:r>
          </a:p>
        </p:txBody>
      </p:sp>
      <p:pic>
        <p:nvPicPr>
          <p:cNvPr id="45058" name="Picture 2" descr="QuickPass In-Office Dental Water Test Kit - 4/pk.">
            <a:extLst>
              <a:ext uri="{FF2B5EF4-FFF2-40B4-BE49-F238E27FC236}">
                <a16:creationId xmlns:a16="http://schemas.microsoft.com/office/drawing/2014/main" id="{90F4B746-9B5A-322E-17D3-D280BF59E820}"/>
              </a:ext>
            </a:extLst>
          </p:cNvPr>
          <p:cNvPicPr>
            <a:picLocks noGrp="1" noChangeAspect="1" noChangeArrowheads="1"/>
          </p:cNvPicPr>
          <p:nvPr>
            <p:ph idx="1"/>
          </p:nvPr>
        </p:nvPicPr>
        <p:blipFill>
          <a:blip r:embed="rId2">
            <a:alphaModFix/>
            <a:extLst>
              <a:ext uri="{28A0092B-C50C-407E-A947-70E740481C1C}">
                <a14:useLocalDpi xmlns:a14="http://schemas.microsoft.com/office/drawing/2010/main" val="0"/>
              </a:ext>
            </a:extLst>
          </a:blip>
          <a:stretch>
            <a:fillRect/>
          </a:stretch>
        </p:blipFill>
        <p:spPr bwMode="auto">
          <a:xfrm>
            <a:off x="1294904" y="919432"/>
            <a:ext cx="2542058" cy="2542058"/>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a:extLst>
              <a:ext uri="{FF2B5EF4-FFF2-40B4-BE49-F238E27FC236}">
                <a16:creationId xmlns:a16="http://schemas.microsoft.com/office/drawing/2014/main" id="{9FBE3E2C-750F-633C-BF9F-EFBA34B3DE5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4824971" y="918034"/>
            <a:ext cx="2542058" cy="2542058"/>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Product Image">
            <a:extLst>
              <a:ext uri="{FF2B5EF4-FFF2-40B4-BE49-F238E27FC236}">
                <a16:creationId xmlns:a16="http://schemas.microsoft.com/office/drawing/2014/main" id="{FD196C1A-E0A6-510B-D586-80282E310949}"/>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tretch>
            <a:fillRect/>
          </a:stretch>
        </p:blipFill>
        <p:spPr bwMode="auto">
          <a:xfrm>
            <a:off x="8380922" y="920830"/>
            <a:ext cx="2733395" cy="254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4096"/>
      </p:ext>
    </p:extLst>
  </p:cSld>
  <p:clrMapOvr>
    <a:masterClrMapping/>
  </p:clrMapOvr>
</p:sld>
</file>

<file path=ppt/theme/theme1.xml><?xml version="1.0" encoding="utf-8"?>
<a:theme xmlns:a="http://schemas.openxmlformats.org/drawingml/2006/main" name="GradientVTI">
  <a:themeElements>
    <a:clrScheme name="Office">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5234</TotalTime>
  <Words>4436</Words>
  <Application>Microsoft Office PowerPoint</Application>
  <PresentationFormat>Widescreen</PresentationFormat>
  <Paragraphs>477</Paragraphs>
  <Slides>103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103</vt:i4>
      </vt:variant>
    </vt:vector>
  </HeadingPairs>
  <TitlesOfParts>
    <vt:vector size="112" baseType="lpstr">
      <vt:lpstr>Arial</vt:lpstr>
      <vt:lpstr>Calibri</vt:lpstr>
      <vt:lpstr>Calibri Light</vt:lpstr>
      <vt:lpstr>Gill Sans Nova</vt:lpstr>
      <vt:lpstr>Open Sans</vt:lpstr>
      <vt:lpstr>System Font Regular</vt:lpstr>
      <vt:lpstr>Verdana</vt:lpstr>
      <vt:lpstr>Wingdings</vt:lpstr>
      <vt:lpstr>GradientVTI</vt:lpstr>
      <vt:lpstr>The top Mistake with Infection Control and OSHA Compliance</vt:lpstr>
      <vt:lpstr>#1 Not having a written program  </vt:lpstr>
      <vt:lpstr>Written Hazard Communication Plan</vt:lpstr>
      <vt:lpstr>PowerPoint Presentation</vt:lpstr>
      <vt:lpstr>Hazard Communication Standard </vt:lpstr>
      <vt:lpstr>Chemical Inventory List</vt:lpstr>
      <vt:lpstr>Workplace Labeling</vt:lpstr>
      <vt:lpstr>Revision of the HCS Standard </vt:lpstr>
      <vt:lpstr>PowerPoint Presentation</vt:lpstr>
      <vt:lpstr># 2 Missing Safety Data Sheet(SDS) or poorly organized SDS that cannot be accessed in the event of an emergency</vt:lpstr>
      <vt:lpstr>PowerPoint Presentation</vt:lpstr>
      <vt:lpstr>SAFETY DATA SHEET DOCUMENTATIONS</vt:lpstr>
      <vt:lpstr>PowerPoint Presentation</vt:lpstr>
      <vt:lpstr># 4 Not offering exposed employees the Hepatitis B vaccine and/ or not having a signed declination form for those who do not want the vaccine</vt:lpstr>
      <vt:lpstr>Hepatitis B (HBV)</vt:lpstr>
      <vt:lpstr>Exposure Control Plan: Hepatitis B Vaccination Requirements</vt:lpstr>
      <vt:lpstr>PowerPoint Presentation</vt:lpstr>
      <vt:lpstr>#5 Not providing baseline TB testing for all employees and new employees</vt:lpstr>
      <vt:lpstr>Tuberculosis (TB)</vt:lpstr>
      <vt:lpstr>The most Common Symptoms of TB disease</vt:lpstr>
      <vt:lpstr>TB Risk Categories</vt:lpstr>
      <vt:lpstr>Measures to Contain Respiratory Secretions</vt:lpstr>
      <vt:lpstr>Visual Alerts</vt:lpstr>
      <vt:lpstr>#6 Not providing training for employees</vt:lpstr>
      <vt:lpstr>Employee Training </vt:lpstr>
      <vt:lpstr>Training Records</vt:lpstr>
      <vt:lpstr>PowerPoint Presentation</vt:lpstr>
      <vt:lpstr>PowerPoint Presentation</vt:lpstr>
      <vt:lpstr>Exposure Control Plan: Exposure Evaluation and Follow-Up</vt:lpstr>
      <vt:lpstr>Exposure Control Plan: Exposure Evaluation and Follow-Up</vt:lpstr>
      <vt:lpstr>Exposure Control Plan: Exposure Evaluation and Follow-Up</vt:lpstr>
      <vt:lpstr>Exposure Control Plan: Post Exposure Evaluation and Follow-Up</vt:lpstr>
      <vt:lpstr>PowerPoint Presentation</vt:lpstr>
      <vt:lpstr>Written Exposure Control Plan</vt:lpstr>
      <vt:lpstr>Written Exposure Control Plan</vt:lpstr>
      <vt:lpstr>Exposure Control Plan: Standard and Universal Precautions </vt:lpstr>
      <vt:lpstr>Exposure Control Plan: Engineering Controls</vt:lpstr>
      <vt:lpstr>Managing Contaminated Sharps</vt:lpstr>
      <vt:lpstr>Personal Protective Equipment</vt:lpstr>
      <vt:lpstr>Masks, Protective Eyewear, Face Shields</vt:lpstr>
      <vt:lpstr>Patient Safety Eyewear</vt:lpstr>
      <vt:lpstr>CDC’s PPE Recommendations for Dental Setting</vt:lpstr>
      <vt:lpstr>Utility Gloves </vt:lpstr>
      <vt:lpstr># 9 COVID RELATED</vt:lpstr>
      <vt:lpstr>Do Dental Offices Need N95 Mask?</vt:lpstr>
      <vt:lpstr>Roles and Responsibilities of the CDC and OSHA in Infection Control </vt:lpstr>
      <vt:lpstr>OSHA Regulations &amp; CDC Guidelines</vt:lpstr>
      <vt:lpstr>OSHA Training Records</vt:lpstr>
      <vt:lpstr>OSHA Inspections: What to Expect</vt:lpstr>
      <vt:lpstr>CDC Guidelines</vt:lpstr>
      <vt:lpstr>Dental Office Surface Asepsis</vt:lpstr>
      <vt:lpstr>Simplify Surfaces</vt:lpstr>
      <vt:lpstr>Removing Clutter</vt:lpstr>
      <vt:lpstr>OPERATORY ASEPSIS</vt:lpstr>
      <vt:lpstr>COVER IT</vt:lpstr>
      <vt:lpstr>USE FDA CLEARED MEDICAL GRADE BARRIERS</vt:lpstr>
      <vt:lpstr>BARRIERS PREVENT CONTAMINATION OF HARD-TO-CLEAN SURFACES</vt:lpstr>
      <vt:lpstr>MUST YOU DISNFECT WHEN CHANGE BARRIERS?</vt:lpstr>
      <vt:lpstr>PRODUCT SELECTION AND STRATEGIES</vt:lpstr>
      <vt:lpstr>ARE YOU CLEANING BEFORE DISINFECTING???</vt:lpstr>
      <vt:lpstr>CLEAN &amp; DISINFECTING – 2 STEPS</vt:lpstr>
      <vt:lpstr>CLEAN BEFORE DISINFECTING</vt:lpstr>
      <vt:lpstr>LEAVE FOR STATED TIME</vt:lpstr>
      <vt:lpstr>MICROBIAL RESISTANT TO KILLING</vt:lpstr>
      <vt:lpstr>What is the active ingredient??? What product clean best?? What is the contact time??? </vt:lpstr>
      <vt:lpstr>PowerPoint Presentation</vt:lpstr>
      <vt:lpstr>ONE OFFICE…… TOO MANY PRODUCT</vt:lpstr>
      <vt:lpstr>ULTRAVIOLATE GERMICIDAL IRRADIATION</vt:lpstr>
      <vt:lpstr>The Next Level of Dental Protection </vt:lpstr>
      <vt:lpstr>Routes of Disease Transmission</vt:lpstr>
      <vt:lpstr>Breaking the Chain of Infection</vt:lpstr>
      <vt:lpstr>Aerosol and Aerosol Management</vt:lpstr>
      <vt:lpstr>Viruses' “life” on Surfaces</vt:lpstr>
      <vt:lpstr>Benefits if Air Purification/Ventilation</vt:lpstr>
      <vt:lpstr>EPA Steps in Controlling Air Pollutants</vt:lpstr>
      <vt:lpstr>Aerosol and Aerosol Management</vt:lpstr>
      <vt:lpstr>Ventilation and Air Purification </vt:lpstr>
      <vt:lpstr>Maintaining Ventilation Systems</vt:lpstr>
      <vt:lpstr>Instruments Processing</vt:lpstr>
      <vt:lpstr>Classification of Instruments (Slide 1 of 2) </vt:lpstr>
      <vt:lpstr>Classification of Instruments (Slide 2 of 2) </vt:lpstr>
      <vt:lpstr>Semi-critical Items Special Considerations—Dental Handpieces</vt:lpstr>
      <vt:lpstr>Semi-critical Items Special Considerations—Digital Sensors</vt:lpstr>
      <vt:lpstr>Steps in the Processing Instruments</vt:lpstr>
      <vt:lpstr>Transporting and Processing Contaminated Patient Care Items </vt:lpstr>
      <vt:lpstr>Protection in Transport</vt:lpstr>
      <vt:lpstr> Cleaning</vt:lpstr>
      <vt:lpstr> Packaging Instruments </vt:lpstr>
      <vt:lpstr>Steam Autoclave Sterilization</vt:lpstr>
      <vt:lpstr>Sterilization Monitoring: Types of Indicators</vt:lpstr>
      <vt:lpstr>Dental Unit Waterlines</vt:lpstr>
      <vt:lpstr>CDC Recommendations for Dental Unit Water Quality</vt:lpstr>
      <vt:lpstr>    CDC Recommendations for Dental Unit Water Quality (cont.) </vt:lpstr>
      <vt:lpstr>Why Does Bacteria Grow So Quickly in DUWL? </vt:lpstr>
      <vt:lpstr>Dental Unit Waterlines and Biofilm</vt:lpstr>
      <vt:lpstr>Improving Dental Unit Water Quality</vt:lpstr>
      <vt:lpstr>3 Steps to Safe Water</vt:lpstr>
      <vt:lpstr>Manufacturers IFU have recently changed</vt:lpstr>
      <vt:lpstr>Water testing kit</vt:lpstr>
      <vt:lpstr>Sterile Irrigating Solutions</vt:lpstr>
      <vt:lpstr>New Requirements of SB 1453 Become Effective January 1, 2025</vt:lpstr>
      <vt:lpstr>CONTINUING EDUCATION SCHOOL FOR DENTISTRY (RP 6044)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normal in dental infection control</dc:title>
  <dc:creator>Abby Teh</dc:creator>
  <cp:lastModifiedBy>Abby Teh</cp:lastModifiedBy>
  <cp:revision>17</cp:revision>
  <dcterms:created xsi:type="dcterms:W3CDTF">2024-01-20T01:11:20Z</dcterms:created>
  <dcterms:modified xsi:type="dcterms:W3CDTF">2025-07-09T03:47:18Z</dcterms:modified>
</cp:coreProperties>
</file>